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81"/>
  </p:notesMasterIdLst>
  <p:sldIdLst>
    <p:sldId id="256" r:id="rId2"/>
    <p:sldId id="259" r:id="rId3"/>
    <p:sldId id="258" r:id="rId4"/>
    <p:sldId id="267" r:id="rId5"/>
    <p:sldId id="257" r:id="rId6"/>
    <p:sldId id="296" r:id="rId7"/>
    <p:sldId id="297" r:id="rId8"/>
    <p:sldId id="299" r:id="rId9"/>
    <p:sldId id="298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42" r:id="rId53"/>
    <p:sldId id="343" r:id="rId54"/>
    <p:sldId id="344" r:id="rId55"/>
    <p:sldId id="345" r:id="rId56"/>
    <p:sldId id="346" r:id="rId57"/>
    <p:sldId id="347" r:id="rId58"/>
    <p:sldId id="348" r:id="rId59"/>
    <p:sldId id="349" r:id="rId60"/>
    <p:sldId id="350" r:id="rId61"/>
    <p:sldId id="351" r:id="rId62"/>
    <p:sldId id="352" r:id="rId63"/>
    <p:sldId id="353" r:id="rId64"/>
    <p:sldId id="354" r:id="rId65"/>
    <p:sldId id="355" r:id="rId66"/>
    <p:sldId id="356" r:id="rId67"/>
    <p:sldId id="357" r:id="rId68"/>
    <p:sldId id="358" r:id="rId69"/>
    <p:sldId id="359" r:id="rId70"/>
    <p:sldId id="360" r:id="rId71"/>
    <p:sldId id="361" r:id="rId72"/>
    <p:sldId id="362" r:id="rId73"/>
    <p:sldId id="363" r:id="rId74"/>
    <p:sldId id="364" r:id="rId75"/>
    <p:sldId id="365" r:id="rId76"/>
    <p:sldId id="366" r:id="rId77"/>
    <p:sldId id="367" r:id="rId78"/>
    <p:sldId id="281" r:id="rId79"/>
    <p:sldId id="283" r:id="rId80"/>
  </p:sldIdLst>
  <p:sldSz cx="9144000" cy="5143500" type="screen16x9"/>
  <p:notesSz cx="6858000" cy="9144000"/>
  <p:embeddedFontLst>
    <p:embeddedFont>
      <p:font typeface="Catamaran Light" panose="020B0604020202020204" charset="0"/>
      <p:regular r:id="rId82"/>
      <p:bold r:id="rId83"/>
    </p:embeddedFont>
    <p:embeddedFont>
      <p:font typeface="Livvic" pitchFamily="2" charset="0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032171-B60C-F9E7-6F76-390E9C8FA4AF}" v="9" dt="2024-07-08T08:12:59.107"/>
  </p1510:revLst>
</p1510:revInfo>
</file>

<file path=ppt/tableStyles.xml><?xml version="1.0" encoding="utf-8"?>
<a:tblStyleLst xmlns:a="http://schemas.openxmlformats.org/drawingml/2006/main" def="{6A9BE7B9-3872-45EE-B47E-D1CF039155AF}">
  <a:tblStyle styleId="{6A9BE7B9-3872-45EE-B47E-D1CF039155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486" autoAdjust="0"/>
  </p:normalViewPr>
  <p:slideViewPr>
    <p:cSldViewPr snapToGrid="0">
      <p:cViewPr varScale="1">
        <p:scale>
          <a:sx n="80" d="100"/>
          <a:sy n="80" d="100"/>
        </p:scale>
        <p:origin x="1522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3412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3056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5801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9112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6559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542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8268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025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0144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23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1928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783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1155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7186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protocol: This is a special daemon that comes packaged with Git; it listens on a dedicated port (9418) that provides a service similar to the SSH protocol, but with absolutely no authentication.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Crtez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povezani</a:t>
            </a:r>
            <a:r>
              <a:rPr lang="en-US" dirty="0"/>
              <a:t> remote repo, </a:t>
            </a:r>
            <a:r>
              <a:rPr lang="en-US" dirty="0" err="1"/>
              <a:t>lokalna</a:t>
            </a:r>
            <a:r>
              <a:rPr lang="en-US" dirty="0"/>
              <a:t> </a:t>
            </a:r>
            <a:r>
              <a:rPr lang="en-US" dirty="0" err="1"/>
              <a:t>kopija</a:t>
            </a:r>
            <a:r>
              <a:rPr lang="en-US" dirty="0"/>
              <a:t> I working tree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69481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protocol: This is a special daemon that comes packaged with Git; it listens on a dedicated port (9418) that provides a service similar to the SSH protocol, but with absolutely no authentication.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Crtez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povezani</a:t>
            </a:r>
            <a:r>
              <a:rPr lang="en-US" dirty="0"/>
              <a:t> remote repo, </a:t>
            </a:r>
            <a:r>
              <a:rPr lang="en-US" dirty="0" err="1"/>
              <a:t>lokalna</a:t>
            </a:r>
            <a:r>
              <a:rPr lang="en-US" dirty="0"/>
              <a:t> </a:t>
            </a:r>
            <a:r>
              <a:rPr lang="en-US" dirty="0" err="1"/>
              <a:t>kopija</a:t>
            </a:r>
            <a:r>
              <a:rPr lang="en-US" dirty="0"/>
              <a:t> I working tree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673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protocol: This is a special daemon that comes packaged with Git; it listens on a dedicated port (9418) that provides a service similar to the SSH protocol, but with absolutely no authentication.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Crtez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povezani</a:t>
            </a:r>
            <a:r>
              <a:rPr lang="en-US" dirty="0"/>
              <a:t> remote repo, </a:t>
            </a:r>
            <a:r>
              <a:rPr lang="en-US" dirty="0" err="1"/>
              <a:t>lokalna</a:t>
            </a:r>
            <a:r>
              <a:rPr lang="en-US" dirty="0"/>
              <a:t> </a:t>
            </a:r>
            <a:r>
              <a:rPr lang="en-US" dirty="0" err="1"/>
              <a:t>kopija</a:t>
            </a:r>
            <a:r>
              <a:rPr lang="en-US" dirty="0"/>
              <a:t> I working tree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14146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protocol: This is a special daemon that comes packaged with Git; it listens on a dedicated port (9418) that provides a service similar to the SSH protocol, but with absolutely no authentication.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Crtez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povezani</a:t>
            </a:r>
            <a:r>
              <a:rPr lang="en-US" dirty="0"/>
              <a:t> remote repo, </a:t>
            </a:r>
            <a:r>
              <a:rPr lang="en-US" dirty="0" err="1"/>
              <a:t>lokalna</a:t>
            </a:r>
            <a:r>
              <a:rPr lang="en-US" dirty="0"/>
              <a:t> </a:t>
            </a:r>
            <a:r>
              <a:rPr lang="en-US" dirty="0" err="1"/>
              <a:t>kopija</a:t>
            </a:r>
            <a:r>
              <a:rPr lang="en-US" dirty="0"/>
              <a:t> I working tree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28389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30981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4099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9289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5115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32825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00089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1505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97582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7047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90038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22637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7713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64733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68076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88364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2345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40802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74301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7125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85518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5100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7323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78186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38178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34478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13326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31548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28073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12112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51462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47244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6848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4380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Objasniti</a:t>
            </a:r>
            <a:r>
              <a:rPr lang="en-US" dirty="0"/>
              <a:t> reset I </a:t>
            </a:r>
            <a:r>
              <a:rPr lang="en-US" dirty="0" err="1"/>
              <a:t>varijante</a:t>
            </a:r>
            <a:r>
              <a:rPr lang="en-US" dirty="0"/>
              <a:t>: soft, mixed I hard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Objasniti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reset </a:t>
            </a:r>
            <a:r>
              <a:rPr lang="en-US" dirty="0" err="1"/>
              <a:t>mijenja</a:t>
            </a:r>
            <a:r>
              <a:rPr lang="en-US" dirty="0"/>
              <a:t> </a:t>
            </a:r>
            <a:r>
              <a:rPr lang="en-US" dirty="0" err="1"/>
              <a:t>istoriju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Objasniti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se reset </a:t>
            </a:r>
            <a:r>
              <a:rPr lang="en-US" dirty="0" err="1"/>
              <a:t>koristi</a:t>
            </a:r>
            <a:r>
              <a:rPr lang="en-US" dirty="0"/>
              <a:t> za </a:t>
            </a:r>
            <a:r>
              <a:rPr lang="en-US" dirty="0" err="1"/>
              <a:t>izbacivanje</a:t>
            </a:r>
            <a:r>
              <a:rPr lang="en-US" dirty="0"/>
              <a:t> </a:t>
            </a:r>
            <a:r>
              <a:rPr lang="en-US" dirty="0" err="1"/>
              <a:t>fajla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indexa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Zadatak</a:t>
            </a:r>
            <a:r>
              <a:rPr lang="en-U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Revertovati</a:t>
            </a:r>
            <a:r>
              <a:rPr lang="en-US" dirty="0"/>
              <a:t> </a:t>
            </a:r>
            <a:r>
              <a:rPr lang="en-US" dirty="0" err="1"/>
              <a:t>posljednja</a:t>
            </a:r>
            <a:r>
              <a:rPr lang="en-US" dirty="0"/>
              <a:t> 2 </a:t>
            </a:r>
            <a:r>
              <a:rPr lang="en-US" dirty="0" err="1"/>
              <a:t>komita</a:t>
            </a:r>
            <a:r>
              <a:rPr lang="en-US" dirty="0"/>
              <a:t> (</a:t>
            </a:r>
            <a:r>
              <a:rPr lang="en-US" dirty="0" err="1"/>
              <a:t>dodavanje</a:t>
            </a:r>
            <a:r>
              <a:rPr lang="en-US" dirty="0"/>
              <a:t> I </a:t>
            </a:r>
            <a:r>
              <a:rPr lang="en-US" dirty="0" err="1"/>
              <a:t>ponistavanje</a:t>
            </a:r>
            <a:r>
              <a:rPr lang="en-US" dirty="0"/>
              <a:t> </a:t>
            </a:r>
            <a:r>
              <a:rPr lang="en-US" dirty="0" err="1"/>
              <a:t>dijeljenja</a:t>
            </a:r>
            <a:r>
              <a:rPr lang="en-US" dirty="0"/>
              <a:t>). </a:t>
            </a:r>
            <a:r>
              <a:rPr lang="en-US" dirty="0" err="1"/>
              <a:t>Vjerovatno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trebati</a:t>
            </a:r>
            <a:r>
              <a:rPr lang="en-US" dirty="0"/>
              <a:t> </a:t>
            </a:r>
            <a:r>
              <a:rPr lang="en-US" dirty="0" err="1"/>
              <a:t>razrijesiti</a:t>
            </a:r>
            <a:r>
              <a:rPr lang="en-US" dirty="0"/>
              <a:t> </a:t>
            </a:r>
            <a:r>
              <a:rPr lang="en-US" dirty="0" err="1"/>
              <a:t>konflikt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Objasniti</a:t>
            </a:r>
            <a:r>
              <a:rPr lang="en-US" dirty="0"/>
              <a:t> ~ I ^ </a:t>
            </a:r>
            <a:r>
              <a:rPr lang="en-US" dirty="0" err="1"/>
              <a:t>operatore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80339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Objasniti</a:t>
            </a:r>
            <a:r>
              <a:rPr lang="en-US" dirty="0"/>
              <a:t> reset I </a:t>
            </a:r>
            <a:r>
              <a:rPr lang="en-US" dirty="0" err="1"/>
              <a:t>varijante</a:t>
            </a:r>
            <a:r>
              <a:rPr lang="en-US" dirty="0"/>
              <a:t>: soft, mixed I hard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Objasniti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reset </a:t>
            </a:r>
            <a:r>
              <a:rPr lang="en-US" dirty="0" err="1"/>
              <a:t>mijenja</a:t>
            </a:r>
            <a:r>
              <a:rPr lang="en-US" dirty="0"/>
              <a:t> </a:t>
            </a:r>
            <a:r>
              <a:rPr lang="en-US" dirty="0" err="1"/>
              <a:t>istoriju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Objasniti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se reset </a:t>
            </a:r>
            <a:r>
              <a:rPr lang="en-US" dirty="0" err="1"/>
              <a:t>koristi</a:t>
            </a:r>
            <a:r>
              <a:rPr lang="en-US" dirty="0"/>
              <a:t> za </a:t>
            </a:r>
            <a:r>
              <a:rPr lang="en-US" dirty="0" err="1"/>
              <a:t>izbacivanje</a:t>
            </a:r>
            <a:r>
              <a:rPr lang="en-US" dirty="0"/>
              <a:t> </a:t>
            </a:r>
            <a:r>
              <a:rPr lang="en-US" dirty="0" err="1"/>
              <a:t>fajla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indexa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Zadatak</a:t>
            </a:r>
            <a:r>
              <a:rPr lang="en-U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Revertovati</a:t>
            </a:r>
            <a:r>
              <a:rPr lang="en-US" dirty="0"/>
              <a:t> </a:t>
            </a:r>
            <a:r>
              <a:rPr lang="en-US" dirty="0" err="1"/>
              <a:t>posljednja</a:t>
            </a:r>
            <a:r>
              <a:rPr lang="en-US" dirty="0"/>
              <a:t> 2 </a:t>
            </a:r>
            <a:r>
              <a:rPr lang="en-US" dirty="0" err="1"/>
              <a:t>komita</a:t>
            </a:r>
            <a:r>
              <a:rPr lang="en-US" dirty="0"/>
              <a:t> (</a:t>
            </a:r>
            <a:r>
              <a:rPr lang="en-US" dirty="0" err="1"/>
              <a:t>dodavanje</a:t>
            </a:r>
            <a:r>
              <a:rPr lang="en-US" dirty="0"/>
              <a:t> I </a:t>
            </a:r>
            <a:r>
              <a:rPr lang="en-US" dirty="0" err="1"/>
              <a:t>ponistavanje</a:t>
            </a:r>
            <a:r>
              <a:rPr lang="en-US" dirty="0"/>
              <a:t> </a:t>
            </a:r>
            <a:r>
              <a:rPr lang="en-US" dirty="0" err="1"/>
              <a:t>dijeljenja</a:t>
            </a:r>
            <a:r>
              <a:rPr lang="en-US" dirty="0"/>
              <a:t>). </a:t>
            </a:r>
            <a:r>
              <a:rPr lang="en-US" dirty="0" err="1"/>
              <a:t>Vjerovatno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trebati</a:t>
            </a:r>
            <a:r>
              <a:rPr lang="en-US" dirty="0"/>
              <a:t> </a:t>
            </a:r>
            <a:r>
              <a:rPr lang="en-US" dirty="0" err="1"/>
              <a:t>razrijesiti</a:t>
            </a:r>
            <a:r>
              <a:rPr lang="en-US" dirty="0"/>
              <a:t> </a:t>
            </a:r>
            <a:r>
              <a:rPr lang="en-US" dirty="0" err="1"/>
              <a:t>konflikt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Objasniti</a:t>
            </a:r>
            <a:r>
              <a:rPr lang="en-US" dirty="0"/>
              <a:t> ~ I ^ </a:t>
            </a:r>
            <a:r>
              <a:rPr lang="en-US" dirty="0" err="1"/>
              <a:t>operatore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3046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Demonstracija</a:t>
            </a:r>
            <a:r>
              <a:rPr lang="en-US" dirty="0"/>
              <a:t>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fajlom</a:t>
            </a:r>
            <a:r>
              <a:rPr lang="en-US" dirty="0"/>
              <a:t> test.txt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Objasnjenje</a:t>
            </a:r>
            <a:r>
              <a:rPr lang="en-US" dirty="0"/>
              <a:t> </a:t>
            </a:r>
            <a:r>
              <a:rPr lang="en-US" dirty="0" err="1"/>
              <a:t>opcija</a:t>
            </a:r>
            <a:r>
              <a:rPr lang="en-US" dirty="0"/>
              <a:t> –n, -f </a:t>
            </a:r>
            <a:r>
              <a:rPr lang="en-US" dirty="0" err="1"/>
              <a:t>i</a:t>
            </a:r>
            <a:r>
              <a:rPr lang="en-US" dirty="0"/>
              <a:t> -d</a:t>
            </a:r>
          </a:p>
        </p:txBody>
      </p:sp>
    </p:spTree>
    <p:extLst>
      <p:ext uri="{BB962C8B-B14F-4D97-AF65-F5344CB8AC3E}">
        <p14:creationId xmlns:p14="http://schemas.microsoft.com/office/powerpoint/2010/main" val="37346836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Demonstracija</a:t>
            </a:r>
            <a:r>
              <a:rPr lang="en-US" dirty="0"/>
              <a:t>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fajlom</a:t>
            </a:r>
            <a:r>
              <a:rPr lang="en-US" dirty="0"/>
              <a:t> test.txt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Objasnjenje</a:t>
            </a:r>
            <a:r>
              <a:rPr lang="en-US" dirty="0"/>
              <a:t> </a:t>
            </a:r>
            <a:r>
              <a:rPr lang="en-US" dirty="0" err="1"/>
              <a:t>opcija</a:t>
            </a:r>
            <a:r>
              <a:rPr lang="en-US" dirty="0"/>
              <a:t> –n, -f </a:t>
            </a:r>
            <a:r>
              <a:rPr lang="en-US" dirty="0" err="1"/>
              <a:t>i</a:t>
            </a:r>
            <a:r>
              <a:rPr lang="en-US" dirty="0"/>
              <a:t> -d</a:t>
            </a:r>
          </a:p>
        </p:txBody>
      </p:sp>
    </p:spTree>
    <p:extLst>
      <p:ext uri="{BB962C8B-B14F-4D97-AF65-F5344CB8AC3E}">
        <p14:creationId xmlns:p14="http://schemas.microsoft.com/office/powerpoint/2010/main" val="10069035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Demonstracija</a:t>
            </a:r>
            <a:r>
              <a:rPr lang="en-US" dirty="0"/>
              <a:t>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fajlom</a:t>
            </a:r>
            <a:r>
              <a:rPr lang="en-US" dirty="0"/>
              <a:t> test.txt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Objasnjenje</a:t>
            </a:r>
            <a:r>
              <a:rPr lang="en-US" dirty="0"/>
              <a:t> </a:t>
            </a:r>
            <a:r>
              <a:rPr lang="en-US" dirty="0" err="1"/>
              <a:t>opcija</a:t>
            </a:r>
            <a:r>
              <a:rPr lang="en-US" dirty="0"/>
              <a:t> –n, -f </a:t>
            </a:r>
            <a:r>
              <a:rPr lang="en-US" dirty="0" err="1"/>
              <a:t>i</a:t>
            </a:r>
            <a:r>
              <a:rPr lang="en-US" dirty="0"/>
              <a:t> -d</a:t>
            </a:r>
          </a:p>
        </p:txBody>
      </p:sp>
    </p:spTree>
    <p:extLst>
      <p:ext uri="{BB962C8B-B14F-4D97-AF65-F5344CB8AC3E}">
        <p14:creationId xmlns:p14="http://schemas.microsoft.com/office/powerpoint/2010/main" val="11314003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106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106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9538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606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442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Distribuirana</a:t>
            </a:r>
            <a:r>
              <a:rPr lang="en-US" dirty="0"/>
              <a:t> </a:t>
            </a:r>
            <a:r>
              <a:rPr lang="en-US" dirty="0" err="1"/>
              <a:t>arhitektura</a:t>
            </a:r>
            <a:r>
              <a:rPr lang="en-US" dirty="0"/>
              <a:t> – </a:t>
            </a:r>
            <a:r>
              <a:rPr lang="en-US" dirty="0" err="1"/>
              <a:t>Umjesto</a:t>
            </a:r>
            <a:r>
              <a:rPr lang="en-US" dirty="0"/>
              <a:t> da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jednom</a:t>
            </a:r>
            <a:r>
              <a:rPr lang="en-US" dirty="0"/>
              <a:t> </a:t>
            </a:r>
            <a:r>
              <a:rPr lang="en-US" dirty="0" err="1"/>
              <a:t>mjestu</a:t>
            </a:r>
            <a:r>
              <a:rPr lang="en-US" dirty="0"/>
              <a:t> </a:t>
            </a:r>
            <a:r>
              <a:rPr lang="en-US" dirty="0" err="1"/>
              <a:t>citavu</a:t>
            </a:r>
            <a:r>
              <a:rPr lang="en-US" dirty="0"/>
              <a:t> </a:t>
            </a:r>
            <a:r>
              <a:rPr lang="en-US" dirty="0" err="1"/>
              <a:t>verziju</a:t>
            </a:r>
            <a:r>
              <a:rPr lang="en-US" dirty="0"/>
              <a:t> </a:t>
            </a:r>
            <a:r>
              <a:rPr lang="en-US" dirty="0" err="1"/>
              <a:t>istorije</a:t>
            </a:r>
            <a:r>
              <a:rPr lang="en-US" dirty="0"/>
              <a:t> </a:t>
            </a:r>
            <a:r>
              <a:rPr lang="en-US" dirty="0" err="1"/>
              <a:t>softvera</a:t>
            </a:r>
            <a:r>
              <a:rPr lang="en-US" dirty="0"/>
              <a:t>, </a:t>
            </a:r>
            <a:r>
              <a:rPr lang="en-US" dirty="0" err="1"/>
              <a:t>svaki</a:t>
            </a:r>
            <a:r>
              <a:rPr lang="en-US" dirty="0"/>
              <a:t> developer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kopiju</a:t>
            </a:r>
            <a:r>
              <a:rPr lang="en-US" dirty="0"/>
              <a:t> </a:t>
            </a:r>
            <a:r>
              <a:rPr lang="en-US" dirty="0" err="1"/>
              <a:t>repozitorija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sadrzi</a:t>
            </a:r>
            <a:r>
              <a:rPr lang="en-US" dirty="0"/>
              <a:t> </a:t>
            </a:r>
            <a:r>
              <a:rPr lang="en-US" dirty="0" err="1"/>
              <a:t>citavu</a:t>
            </a:r>
            <a:r>
              <a:rPr lang="en-US" dirty="0"/>
              <a:t> </a:t>
            </a:r>
            <a:r>
              <a:rPr lang="en-US" dirty="0" err="1"/>
              <a:t>istoriju</a:t>
            </a:r>
            <a:r>
              <a:rPr lang="en-US" dirty="0"/>
              <a:t> </a:t>
            </a:r>
            <a:r>
              <a:rPr lang="en-US" dirty="0" err="1"/>
              <a:t>promjena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Performanse</a:t>
            </a:r>
            <a:r>
              <a:rPr lang="en-US" dirty="0"/>
              <a:t> – </a:t>
            </a:r>
            <a:r>
              <a:rPr lang="en-US" dirty="0" err="1"/>
              <a:t>Komitovanje</a:t>
            </a:r>
            <a:r>
              <a:rPr lang="en-US" dirty="0"/>
              <a:t>, </a:t>
            </a:r>
            <a:r>
              <a:rPr lang="en-US" dirty="0" err="1"/>
              <a:t>grananje</a:t>
            </a:r>
            <a:r>
              <a:rPr lang="en-US" dirty="0"/>
              <a:t>, </a:t>
            </a:r>
            <a:r>
              <a:rPr lang="en-US" dirty="0" err="1"/>
              <a:t>spajanje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uporedjivanje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prethodnim</a:t>
            </a:r>
            <a:r>
              <a:rPr lang="en-US" dirty="0"/>
              <a:t> </a:t>
            </a:r>
            <a:r>
              <a:rPr lang="en-US" dirty="0" err="1"/>
              <a:t>verzijama</a:t>
            </a:r>
            <a:r>
              <a:rPr lang="en-US" dirty="0"/>
              <a:t> je </a:t>
            </a:r>
            <a:r>
              <a:rPr lang="en-US" dirty="0" err="1"/>
              <a:t>veoma</a:t>
            </a:r>
            <a:r>
              <a:rPr lang="en-US" dirty="0"/>
              <a:t> </a:t>
            </a:r>
            <a:r>
              <a:rPr lang="en-US" dirty="0" err="1"/>
              <a:t>optimizovano</a:t>
            </a:r>
            <a:r>
              <a:rPr lang="en-US" dirty="0"/>
              <a:t>. </a:t>
            </a:r>
            <a:r>
              <a:rPr lang="en-US" dirty="0" err="1"/>
              <a:t>Kako</a:t>
            </a:r>
            <a:r>
              <a:rPr lang="en-US" dirty="0"/>
              <a:t> se ne bi </a:t>
            </a:r>
            <a:r>
              <a:rPr lang="en-US" dirty="0" err="1"/>
              <a:t>brinuo</a:t>
            </a:r>
            <a:r>
              <a:rPr lang="en-US" dirty="0"/>
              <a:t> o </a:t>
            </a:r>
            <a:r>
              <a:rPr lang="en-US" dirty="0" err="1"/>
              <a:t>imenima</a:t>
            </a:r>
            <a:r>
              <a:rPr lang="en-US" dirty="0"/>
              <a:t> </a:t>
            </a:r>
            <a:r>
              <a:rPr lang="en-US" dirty="0" err="1"/>
              <a:t>fajlova</a:t>
            </a:r>
            <a:r>
              <a:rPr lang="en-US" dirty="0"/>
              <a:t>, 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sadrzaj</a:t>
            </a:r>
            <a:r>
              <a:rPr lang="en-US" dirty="0"/>
              <a:t> </a:t>
            </a:r>
            <a:r>
              <a:rPr lang="en-US" dirty="0" err="1"/>
              <a:t>fajla</a:t>
            </a:r>
            <a:r>
              <a:rPr lang="en-US" dirty="0"/>
              <a:t>, </a:t>
            </a:r>
            <a:r>
              <a:rPr lang="en-US" dirty="0" err="1"/>
              <a:t>jer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cesto</a:t>
            </a:r>
            <a:r>
              <a:rPr lang="en-US" dirty="0"/>
              <a:t> </a:t>
            </a:r>
            <a:r>
              <a:rPr lang="en-US" dirty="0" err="1"/>
              <a:t>mijenjana</a:t>
            </a:r>
            <a:r>
              <a:rPr lang="en-US" dirty="0"/>
              <a:t> </a:t>
            </a:r>
            <a:r>
              <a:rPr lang="en-US" dirty="0" err="1"/>
              <a:t>imena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razdvajani</a:t>
            </a:r>
            <a:r>
              <a:rPr lang="en-US" dirty="0"/>
              <a:t> </a:t>
            </a:r>
            <a:r>
              <a:rPr lang="en-US" dirty="0" err="1"/>
              <a:t>itd</a:t>
            </a:r>
            <a:r>
              <a:rPr lang="en-US" dirty="0"/>
              <a:t>.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napisano</a:t>
            </a:r>
            <a:r>
              <a:rPr lang="en-US" dirty="0"/>
              <a:t> u C-u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Integritet</a:t>
            </a:r>
            <a:r>
              <a:rPr lang="en-US" dirty="0"/>
              <a:t> – </a:t>
            </a:r>
            <a:r>
              <a:rPr lang="en-US" dirty="0" err="1"/>
              <a:t>sadrzaj</a:t>
            </a:r>
            <a:r>
              <a:rPr lang="en-US" dirty="0"/>
              <a:t> </a:t>
            </a:r>
            <a:r>
              <a:rPr lang="en-US" dirty="0" err="1"/>
              <a:t>fajlova</a:t>
            </a:r>
            <a:r>
              <a:rPr lang="en-US" dirty="0"/>
              <a:t>, </a:t>
            </a:r>
            <a:r>
              <a:rPr lang="en-US" dirty="0" err="1"/>
              <a:t>veze</a:t>
            </a:r>
            <a:r>
              <a:rPr lang="en-US" dirty="0"/>
              <a:t> </a:t>
            </a:r>
            <a:r>
              <a:rPr lang="en-US" dirty="0" err="1"/>
              <a:t>izmedju</a:t>
            </a:r>
            <a:r>
              <a:rPr lang="en-US" dirty="0"/>
              <a:t> </a:t>
            </a:r>
            <a:r>
              <a:rPr lang="en-US" dirty="0" err="1"/>
              <a:t>fajlova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direktorija</a:t>
            </a:r>
            <a:r>
              <a:rPr lang="en-US" dirty="0"/>
              <a:t>, </a:t>
            </a:r>
            <a:r>
              <a:rPr lang="en-US" dirty="0" err="1"/>
              <a:t>verzije</a:t>
            </a:r>
            <a:r>
              <a:rPr lang="en-US" dirty="0"/>
              <a:t>, </a:t>
            </a:r>
            <a:r>
              <a:rPr lang="en-US" dirty="0" err="1"/>
              <a:t>komiti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ostalo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obezbjedjeni</a:t>
            </a:r>
            <a:r>
              <a:rPr lang="en-US" dirty="0"/>
              <a:t> </a:t>
            </a:r>
            <a:r>
              <a:rPr lang="en-US" dirty="0" err="1"/>
              <a:t>kriptografski</a:t>
            </a:r>
            <a:r>
              <a:rPr lang="en-US" dirty="0"/>
              <a:t> </a:t>
            </a:r>
            <a:r>
              <a:rPr lang="en-US" dirty="0" err="1"/>
              <a:t>sigurnim</a:t>
            </a:r>
            <a:r>
              <a:rPr lang="en-US" dirty="0"/>
              <a:t> </a:t>
            </a:r>
            <a:r>
              <a:rPr lang="en-US" dirty="0" err="1"/>
              <a:t>algoritmom</a:t>
            </a:r>
            <a:r>
              <a:rPr lang="en-US" dirty="0"/>
              <a:t> SHA1.(secure hash algorithm)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Staging area – git </a:t>
            </a:r>
            <a:r>
              <a:rPr lang="en-US" dirty="0" err="1"/>
              <a:t>uvodi</a:t>
            </a:r>
            <a:r>
              <a:rPr lang="en-US" dirty="0"/>
              <a:t> </a:t>
            </a:r>
            <a:r>
              <a:rPr lang="en-US" dirty="0" err="1"/>
              <a:t>mehanizam</a:t>
            </a:r>
            <a:r>
              <a:rPr lang="en-US" dirty="0"/>
              <a:t> staging-a </a:t>
            </a:r>
            <a:r>
              <a:rPr lang="en-US" dirty="0" err="1"/>
              <a:t>sto</a:t>
            </a:r>
            <a:r>
              <a:rPr lang="en-US" dirty="0"/>
              <a:t> je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prvu</a:t>
            </a:r>
            <a:r>
              <a:rPr lang="en-US" dirty="0"/>
              <a:t> overhead </a:t>
            </a:r>
            <a:r>
              <a:rPr lang="en-US" dirty="0" err="1"/>
              <a:t>ali</a:t>
            </a:r>
            <a:r>
              <a:rPr lang="en-US" dirty="0"/>
              <a:t> u </a:t>
            </a:r>
            <a:r>
              <a:rPr lang="en-US" dirty="0" err="1"/>
              <a:t>sustini</a:t>
            </a:r>
            <a:r>
              <a:rPr lang="en-US" dirty="0"/>
              <a:t> </a:t>
            </a:r>
            <a:r>
              <a:rPr lang="en-US" dirty="0" err="1"/>
              <a:t>omogucava</a:t>
            </a:r>
            <a:r>
              <a:rPr lang="en-US" dirty="0"/>
              <a:t> </a:t>
            </a:r>
            <a:r>
              <a:rPr lang="en-US" dirty="0" err="1"/>
              <a:t>jednostavan</a:t>
            </a:r>
            <a:r>
              <a:rPr lang="en-US" dirty="0"/>
              <a:t> </a:t>
            </a:r>
            <a:r>
              <a:rPr lang="en-US" dirty="0" err="1"/>
              <a:t>odabir</a:t>
            </a:r>
            <a:r>
              <a:rPr lang="en-US" dirty="0"/>
              <a:t> </a:t>
            </a:r>
            <a:r>
              <a:rPr lang="en-US" dirty="0" err="1"/>
              <a:t>promjena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da se </a:t>
            </a:r>
            <a:r>
              <a:rPr lang="en-US" dirty="0" err="1"/>
              <a:t>sacuvaju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34651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5410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7531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4027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053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5082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78031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80513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16038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Težak</a:t>
            </a:r>
            <a:r>
              <a:rPr lang="en-US" dirty="0"/>
              <a:t> – </a:t>
            </a:r>
            <a:r>
              <a:rPr lang="en-US" dirty="0" err="1"/>
              <a:t>Ukoliko</a:t>
            </a:r>
            <a:r>
              <a:rPr lang="en-US" dirty="0"/>
              <a:t> je </a:t>
            </a:r>
            <a:r>
              <a:rPr lang="en-US" dirty="0" err="1"/>
              <a:t>neko</a:t>
            </a:r>
            <a:r>
              <a:rPr lang="en-US" dirty="0"/>
              <a:t> radio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slicnim</a:t>
            </a:r>
            <a:r>
              <a:rPr lang="en-US" dirty="0"/>
              <a:t> </a:t>
            </a:r>
            <a:r>
              <a:rPr lang="en-US" dirty="0" err="1"/>
              <a:t>sistemima</a:t>
            </a:r>
            <a:r>
              <a:rPr lang="en-US" dirty="0"/>
              <a:t>, </a:t>
            </a:r>
            <a:r>
              <a:rPr lang="en-US" dirty="0" err="1"/>
              <a:t>terminologija</a:t>
            </a:r>
            <a:r>
              <a:rPr lang="en-US" dirty="0"/>
              <a:t> je </a:t>
            </a:r>
            <a:r>
              <a:rPr lang="en-US" dirty="0" err="1"/>
              <a:t>promijenjena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takodje</a:t>
            </a:r>
            <a:r>
              <a:rPr lang="en-US" dirty="0"/>
              <a:t> </a:t>
            </a:r>
            <a:r>
              <a:rPr lang="en-US" dirty="0" err="1"/>
              <a:t>nudi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en-US" dirty="0"/>
              <a:t> </a:t>
            </a:r>
            <a:r>
              <a:rPr lang="en-US" dirty="0" err="1"/>
              <a:t>mogućnosti</a:t>
            </a:r>
            <a:r>
              <a:rPr lang="en-US" dirty="0"/>
              <a:t>,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otežavajuća</a:t>
            </a:r>
            <a:r>
              <a:rPr lang="en-US" dirty="0"/>
              <a:t> </a:t>
            </a:r>
            <a:r>
              <a:rPr lang="en-US" dirty="0" err="1"/>
              <a:t>okolnost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145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sr-Latn-RS" dirty="0"/>
              <a:t>Prvobitno Linux zajednica nije koristila sisteme za verzionisanje koda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sr-Latn-RS" dirty="0"/>
              <a:t>Linus je kao rjesenje izabrao BitKeeper jer ostali VCS nisu zadovoljavali kriterijume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sr-Latn-RS" dirty="0"/>
              <a:t>BitKeeper je koristen pod posebnom besplatnom licencom koja je podrazumijevala dosta ogranicenja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sr-Latn-RS" dirty="0"/>
              <a:t>Zbog nezadovoljstva developera zbpg koristenja non-open-source alata za razvoj open-source softvera i zbog nedostataka koje je nostila besplatna licenca odlucuje se da zajednica implementira sopstveno rjesenje za VCS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2844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60" r:id="rId5"/>
    <p:sldLayoutId id="2147483665" r:id="rId6"/>
    <p:sldLayoutId id="2147483666" r:id="rId7"/>
    <p:sldLayoutId id="214748366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8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5.png"/><Relationship Id="rId9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8.pn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4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rt-rk.com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6"/>
          <p:cNvPicPr preferRelativeResize="0"/>
          <p:nvPr/>
        </p:nvPicPr>
        <p:blipFill>
          <a:blip r:embed="rId3"/>
          <a:srcRect l="12094" r="12094"/>
          <a:stretch/>
        </p:blipFill>
        <p:spPr>
          <a:xfrm flipH="1">
            <a:off x="3246746" y="-199"/>
            <a:ext cx="6929408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6"/>
          <p:cNvSpPr/>
          <p:nvPr/>
        </p:nvSpPr>
        <p:spPr>
          <a:xfrm rot="5400000">
            <a:off x="1354045" y="88809"/>
            <a:ext cx="3448873" cy="4933313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>
                <a:solidFill>
                  <a:schemeClr val="lt1"/>
                </a:solidFill>
              </a:rPr>
              <a:t>Git trening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RT-RK </a:t>
            </a:r>
            <a:r>
              <a:rPr lang="en-US" dirty="0" err="1">
                <a:solidFill>
                  <a:schemeClr val="lt1"/>
                </a:solidFill>
              </a:rPr>
              <a:t>Ljetna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sr-Latn-BA" dirty="0">
                <a:solidFill>
                  <a:schemeClr val="lt1"/>
                </a:solidFill>
              </a:rPr>
              <a:t>škola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1" name="Google Shape;131;p26"/>
          <p:cNvSpPr/>
          <p:nvPr/>
        </p:nvSpPr>
        <p:spPr>
          <a:xfrm rot="-5400000" flipH="1">
            <a:off x="7309014" y="2444917"/>
            <a:ext cx="3448874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405750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>
                <a:solidFill>
                  <a:schemeClr val="lt1"/>
                </a:solidFill>
              </a:rPr>
              <a:t>Teorijske osnove</a:t>
            </a: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444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sr-Latn-RS" dirty="0"/>
              <a:t>Git Objekti: Blob, Tree, Commit, Tag</a:t>
            </a:r>
            <a:br>
              <a:rPr lang="sr-Latn-RS" dirty="0"/>
            </a:b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40000"/>
            <a:ext cx="8208772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 Blob (Binary Large OBject) – je tip Git objekta za čuvanje sadržaja bilo kog tipa fajla (txt, slika, binarni fajlovi,…).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 Tree – objekat koji Git koristi za predstavljanje strukture direktorijuma.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 Commit – je snapshot structure direktorijuma (Git Tree) i sadržaja fajlova (Git blob) u Git repozitorijumu.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 Tag – Imenovani Commit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BA" sz="18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02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2" name="Picture 1" descr="A diagram of a computer&#10;&#10;Description automatically generated">
            <a:extLst>
              <a:ext uri="{FF2B5EF4-FFF2-40B4-BE49-F238E27FC236}">
                <a16:creationId xmlns:a16="http://schemas.microsoft.com/office/drawing/2014/main" id="{885C47B6-A814-4215-DF22-0BC4A2FF0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65" y="600900"/>
            <a:ext cx="6208722" cy="461773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7F0585-B816-6BC8-1F91-B726E7762816}"/>
              </a:ext>
            </a:extLst>
          </p:cNvPr>
          <p:cNvSpPr/>
          <p:nvPr/>
        </p:nvSpPr>
        <p:spPr>
          <a:xfrm>
            <a:off x="6496050" y="577800"/>
            <a:ext cx="2432797" cy="35552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BA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66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sr-Latn-RS" dirty="0"/>
              <a:t>Grananje</a:t>
            </a:r>
            <a:br>
              <a:rPr lang="sr-Latn-RS" dirty="0"/>
            </a:b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40000"/>
            <a:ext cx="8208772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 Grananje omogućava kreiranje paralelnih linija za razvoj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Grane su u Gitu lightweight i operacije sa granama su brze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Na početku, GIT uvijek kreira master granu,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dok su ostale grane izolovano okruženje za developera, koji razvija svoj dio koda.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BA" sz="18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02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F05E18A-FAAF-B9FF-5867-DA24BA830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9" y="688233"/>
            <a:ext cx="7709576" cy="4044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3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sr-Latn-RS" dirty="0"/>
              <a:t>Reference</a:t>
            </a:r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40000"/>
            <a:ext cx="8208772" cy="40242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 Pokazivač na commit ili na drugu referencu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Grana je referenca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Lightweight tag je referenca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HEAD je referenca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BA" sz="18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02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026" name="Picture 2" descr="Git - Branches in a Nutshell">
            <a:extLst>
              <a:ext uri="{FF2B5EF4-FFF2-40B4-BE49-F238E27FC236}">
                <a16:creationId xmlns:a16="http://schemas.microsoft.com/office/drawing/2014/main" id="{81FB16DA-A11E-0360-B7A3-CA8CFF0F6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514350"/>
            <a:ext cx="7620000" cy="40957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7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Repozitorijumi</a:t>
            </a:r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40000"/>
            <a:ext cx="7442851" cy="40242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Svaki developer ima svoj repozitorijum, sa čitavom istorijom commit-a, umjesto da svi koriste jedan radni repozitorijum. Postoje dvije vrste:</a:t>
            </a:r>
          </a:p>
          <a:p>
            <a:pPr marL="628650" lvl="1" indent="-171450">
              <a:spcAft>
                <a:spcPts val="1600"/>
              </a:spcAft>
            </a:pPr>
            <a:r>
              <a:rPr lang="sr-Latn-BA" sz="1800" dirty="0"/>
              <a:t> Lokalni (local) – je na korisnikovom računaru koja sadrži sve fajlove i istoriju svih commit-a.</a:t>
            </a:r>
          </a:p>
          <a:p>
            <a:pPr marL="628650" lvl="1" indent="-171450">
              <a:spcAft>
                <a:spcPts val="1600"/>
              </a:spcAft>
            </a:pPr>
            <a:r>
              <a:rPr lang="sr-Latn-BA" sz="1800" dirty="0"/>
              <a:t>Udaljeni (remote) – to je u suštini centralni server kojem čitav tim ima pristup, i tu se dijeli kod unutar svih članova tima. Medjutim, ovo je opciono, ukoliko se ne radi u timu, ovaj repozitorijum nije potreban.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BA" sz="18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02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D466EBF-55C0-08F3-75AB-F8CF051BF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9" y="577800"/>
            <a:ext cx="7361006" cy="4514850"/>
          </a:xfrm>
          <a:prstGeom prst="rect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</p:pic>
      <p:pic>
        <p:nvPicPr>
          <p:cNvPr id="10" name="Picture 9" descr="A diagram of a diagram of a diagram of a diagram of a diagram of a diagram of a diagram of a diagram of a diagram of a diagram of a diagram of a diagram of a diagram of&#10;&#10;Description automatically generated">
            <a:extLst>
              <a:ext uri="{FF2B5EF4-FFF2-40B4-BE49-F238E27FC236}">
                <a16:creationId xmlns:a16="http://schemas.microsoft.com/office/drawing/2014/main" id="{C8978EDA-60C6-9559-D975-963772FF5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98" y="577800"/>
            <a:ext cx="6782908" cy="458694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9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dirty="0" err="1"/>
              <a:t>Struktura</a:t>
            </a:r>
            <a:r>
              <a:rPr lang="en-US" dirty="0"/>
              <a:t> </a:t>
            </a:r>
            <a:r>
              <a:rPr lang="en-US" dirty="0" err="1"/>
              <a:t>projekta</a:t>
            </a:r>
            <a:br>
              <a:rPr lang="sr-Latn-RS" dirty="0"/>
            </a:b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40000"/>
            <a:ext cx="8208772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 .git directory – mjesto gdje GIT čuva meta podatke </a:t>
            </a:r>
            <a:r>
              <a:rPr lang="en-US" sz="1800" dirty="0"/>
              <a:t>(</a:t>
            </a:r>
            <a:r>
              <a:rPr lang="sr-Latn-BA" sz="1800" dirty="0"/>
              <a:t>baz</a:t>
            </a:r>
            <a:r>
              <a:rPr lang="en-US" sz="1800" dirty="0"/>
              <a:t>a</a:t>
            </a:r>
            <a:r>
              <a:rPr lang="sr-Latn-BA" sz="1800" dirty="0"/>
              <a:t> podataka</a:t>
            </a:r>
            <a:r>
              <a:rPr lang="en-US" sz="1800" dirty="0"/>
              <a:t>)</a:t>
            </a:r>
            <a:r>
              <a:rPr lang="sr-Latn-BA" sz="1800" dirty="0"/>
              <a:t> </a:t>
            </a:r>
            <a:endParaRPr lang="en-US" sz="1800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working tree – je jedna verzija projekta</a:t>
            </a:r>
            <a:r>
              <a:rPr lang="en-US" sz="1800" dirty="0"/>
              <a:t> </a:t>
            </a:r>
            <a:r>
              <a:rPr lang="en-US" sz="1800" dirty="0" err="1"/>
              <a:t>kreirana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osnovu</a:t>
            </a:r>
            <a:r>
              <a:rPr lang="en-US" sz="1800" dirty="0"/>
              <a:t> git </a:t>
            </a:r>
            <a:r>
              <a:rPr lang="en-US" sz="1800" dirty="0" err="1"/>
              <a:t>baze</a:t>
            </a:r>
            <a:endParaRPr lang="sr-Latn-BA" sz="1800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 staging area – čuva sve informacije o tome šta ide u naredni commit, naziva se još i “index”. 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BA" sz="18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02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2" name="Google Shape;136;p21">
            <a:extLst>
              <a:ext uri="{FF2B5EF4-FFF2-40B4-BE49-F238E27FC236}">
                <a16:creationId xmlns:a16="http://schemas.microsoft.com/office/drawing/2014/main" id="{11177643-1EB0-A372-98D9-435F1B11B9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349" y="554228"/>
            <a:ext cx="7943876" cy="427996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8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dirty="0" err="1"/>
              <a:t>Stanja</a:t>
            </a:r>
            <a:r>
              <a:rPr lang="en-US" dirty="0"/>
              <a:t> </a:t>
            </a:r>
            <a:r>
              <a:rPr lang="en-US" dirty="0" err="1"/>
              <a:t>fajlova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40000"/>
            <a:ext cx="8208772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 Tracked – Git baza sadrži zapis o fajlu:</a:t>
            </a:r>
          </a:p>
          <a:p>
            <a:pPr marL="628650" lvl="1" indent="-171450">
              <a:spcAft>
                <a:spcPts val="1600"/>
              </a:spcAft>
            </a:pPr>
            <a:r>
              <a:rPr lang="sr-Latn-BA" sz="1800" dirty="0"/>
              <a:t> Commited (unmodified) – bezbjedno sačuvan fajl u lokalnoj bazi podataka.</a:t>
            </a:r>
          </a:p>
          <a:p>
            <a:pPr marL="628650" lvl="1" indent="-171450">
              <a:spcAft>
                <a:spcPts val="1600"/>
              </a:spcAft>
            </a:pPr>
            <a:r>
              <a:rPr lang="sr-Latn-BA" sz="1800" dirty="0"/>
              <a:t> Modified – fajl je promijenjen ali promjene nisu još uvijek sačuvane u lokalnu bazu podataka. </a:t>
            </a:r>
          </a:p>
          <a:p>
            <a:pPr marL="628650" lvl="1" indent="-171450">
              <a:spcAft>
                <a:spcPts val="1600"/>
              </a:spcAft>
            </a:pPr>
            <a:r>
              <a:rPr lang="sr-Latn-BA" sz="1800" dirty="0"/>
              <a:t> Staged – modifikovani fajl i označen da u narednoj iteraciji ide u commited stanje.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 Untracked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BA" sz="18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02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9E67E2-F570-F8F6-BC79-89C7D7BDA03C}"/>
              </a:ext>
            </a:extLst>
          </p:cNvPr>
          <p:cNvSpPr/>
          <p:nvPr/>
        </p:nvSpPr>
        <p:spPr>
          <a:xfrm>
            <a:off x="341901" y="4086225"/>
            <a:ext cx="1982199" cy="771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B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5ECF95-AEF6-2396-341D-E0FBF4C82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1" y="683610"/>
            <a:ext cx="8784436" cy="3623580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7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en-US" dirty="0"/>
              <a:t>.</a:t>
            </a:r>
            <a:r>
              <a:rPr lang="en-US" dirty="0" err="1"/>
              <a:t>gitignore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40000"/>
            <a:ext cx="8208772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.gitignore fajl služi za specifikovanje untracked fajlova koje Git treba da ignoriše.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Svaka linija u .gitignore fajlu predstavlja pattern.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Fajlovi koji se nalaze u Git bazi (tracked fajlovi) neće biti ignorisani. Da bi se neki fajl čija je putanja dodata u .gitignore zaista ignorisao potrebno je izvršiti komandu: </a:t>
            </a:r>
            <a:endParaRPr lang="en-US" sz="1800" dirty="0"/>
          </a:p>
          <a:p>
            <a:pPr marL="457200" lvl="1" indent="0">
              <a:spcAft>
                <a:spcPts val="1600"/>
              </a:spcAft>
              <a:buNone/>
            </a:pPr>
            <a:r>
              <a:rPr lang="sr-Latn-BA" sz="1800" dirty="0"/>
              <a:t>git rm --cached 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8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02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0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405750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60225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>
                <a:solidFill>
                  <a:schemeClr val="lt1"/>
                </a:solidFill>
              </a:rPr>
              <a:t>Osnovne komande</a:t>
            </a: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915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config</a:t>
            </a:r>
            <a:br>
              <a:rPr lang="sr-Latn-RS" dirty="0"/>
            </a:b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40000"/>
            <a:ext cx="2600400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Konfigurisanje opcija na nivou repozitorijuma</a:t>
            </a:r>
            <a:r>
              <a:rPr lang="en-US" sz="1800" dirty="0"/>
              <a:t>,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nivou</a:t>
            </a:r>
            <a:r>
              <a:rPr lang="en-US" sz="1800" dirty="0"/>
              <a:t> </a:t>
            </a:r>
            <a:r>
              <a:rPr lang="en-US" sz="1800" dirty="0" err="1"/>
              <a:t>koriniska</a:t>
            </a:r>
            <a:r>
              <a:rPr lang="sr-Latn-BA" sz="1800" dirty="0"/>
              <a:t> ili na globalnom nivou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8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A6D9FC-C775-9CC6-9527-6F871598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476" y="577800"/>
            <a:ext cx="5894428" cy="4118025"/>
          </a:xfrm>
          <a:prstGeom prst="rect">
            <a:avLst/>
          </a:prstGeom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34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78;p30">
            <a:extLst>
              <a:ext uri="{FF2B5EF4-FFF2-40B4-BE49-F238E27FC236}">
                <a16:creationId xmlns:a16="http://schemas.microsoft.com/office/drawing/2014/main" id="{62F4329E-1ACA-4C79-8704-F764C711288F}"/>
              </a:ext>
            </a:extLst>
          </p:cNvPr>
          <p:cNvSpPr/>
          <p:nvPr/>
        </p:nvSpPr>
        <p:spPr>
          <a:xfrm>
            <a:off x="5536500" y="0"/>
            <a:ext cx="3607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9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ubTitle" idx="1"/>
          </p:nvPr>
        </p:nvSpPr>
        <p:spPr>
          <a:xfrm flipH="1">
            <a:off x="1667174" y="2154225"/>
            <a:ext cx="3152475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b="1" dirty="0"/>
              <a:t>Zvjezdan Spasić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Od </a:t>
            </a:r>
            <a:r>
              <a:rPr lang="en-US" dirty="0" err="1"/>
              <a:t>oktobra</a:t>
            </a:r>
            <a:r>
              <a:rPr lang="en-US" dirty="0"/>
              <a:t> 2015. </a:t>
            </a:r>
            <a:r>
              <a:rPr lang="en-US" dirty="0" err="1"/>
              <a:t>zaposlen</a:t>
            </a:r>
            <a:r>
              <a:rPr lang="en-US" dirty="0"/>
              <a:t> u RT-RK/</a:t>
            </a:r>
            <a:r>
              <a:rPr lang="en-US" dirty="0" err="1"/>
              <a:t>TTTech</a:t>
            </a:r>
            <a:r>
              <a:rPr lang="en-US" dirty="0"/>
              <a:t> Auto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Domen</a:t>
            </a:r>
            <a:r>
              <a:rPr lang="en-US" dirty="0"/>
              <a:t>: </a:t>
            </a:r>
            <a:r>
              <a:rPr lang="en-US" b="0" dirty="0" err="1"/>
              <a:t>Razvoj</a:t>
            </a:r>
            <a:r>
              <a:rPr lang="en-US" b="0" dirty="0"/>
              <a:t> </a:t>
            </a:r>
            <a:r>
              <a:rPr lang="en-US" b="0" dirty="0" err="1"/>
              <a:t>alata</a:t>
            </a:r>
            <a:r>
              <a:rPr lang="en-US" b="0" dirty="0"/>
              <a:t> za </a:t>
            </a:r>
            <a:r>
              <a:rPr lang="en-US" b="0" dirty="0" err="1"/>
              <a:t>integraciju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b="0" dirty="0" err="1"/>
              <a:t>verifikaciju</a:t>
            </a:r>
            <a:r>
              <a:rPr lang="en-US" b="0" dirty="0"/>
              <a:t> </a:t>
            </a:r>
            <a:r>
              <a:rPr lang="en-US" b="0" dirty="0" err="1"/>
              <a:t>i</a:t>
            </a:r>
            <a:r>
              <a:rPr lang="en-US" b="0" dirty="0"/>
              <a:t>     </a:t>
            </a:r>
            <a:r>
              <a:rPr lang="en-US" b="0" dirty="0" err="1"/>
              <a:t>generisanje</a:t>
            </a:r>
            <a:r>
              <a:rPr lang="en-US" b="0" dirty="0"/>
              <a:t> ADAS </a:t>
            </a:r>
            <a:r>
              <a:rPr lang="en-US" b="0" dirty="0" err="1"/>
              <a:t>orijentisane</a:t>
            </a:r>
            <a:r>
              <a:rPr lang="en-US" b="0" dirty="0"/>
              <a:t> automotive </a:t>
            </a:r>
            <a:r>
              <a:rPr lang="en-US" b="0" dirty="0" err="1"/>
              <a:t>platforme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Trenutna</a:t>
            </a:r>
            <a:r>
              <a:rPr lang="en-US" dirty="0"/>
              <a:t> </a:t>
            </a:r>
            <a:r>
              <a:rPr lang="en-US" dirty="0" err="1"/>
              <a:t>pozicija</a:t>
            </a:r>
            <a:r>
              <a:rPr lang="en-US" dirty="0"/>
              <a:t>: </a:t>
            </a:r>
            <a:r>
              <a:rPr lang="en-US" b="0" dirty="0"/>
              <a:t>Chief Architect</a:t>
            </a:r>
          </a:p>
        </p:txBody>
      </p:sp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480145" y="1417463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sr-Latn-BA" dirty="0"/>
              <a:t>O kreatoru kursa</a:t>
            </a:r>
            <a:endParaRPr dirty="0"/>
          </a:p>
        </p:txBody>
      </p:sp>
      <p:sp>
        <p:nvSpPr>
          <p:cNvPr id="171" name="Google Shape;171;p29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Placeholder 7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9C48CB6E-B8DC-4C5A-BBA0-C062831A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" b="648"/>
          <a:stretch>
            <a:fillRect/>
          </a:stretch>
        </p:blipFill>
        <p:spPr>
          <a:xfrm>
            <a:off x="5715445" y="1782512"/>
            <a:ext cx="1199410" cy="15784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config</a:t>
            </a:r>
            <a:br>
              <a:rPr lang="sr-Latn-RS" dirty="0"/>
            </a:b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3242325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400" dirty="0"/>
              <a:t>Tri nivoa konfiguracije: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sr-Latn-BA" sz="1400" dirty="0"/>
              <a:t>local – na nivou projekta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sr-Latn-BA" sz="1400" dirty="0"/>
              <a:t>global – na nivou trenutnog korisnika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sr-Latn-BA" sz="1400" dirty="0"/>
              <a:t>system – na nivou sistema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3" name="Google Shape;137;p27">
            <a:extLst>
              <a:ext uri="{FF2B5EF4-FFF2-40B4-BE49-F238E27FC236}">
                <a16:creationId xmlns:a16="http://schemas.microsoft.com/office/drawing/2014/main" id="{B2766B59-EF5F-A4C0-90A3-D510E64A25DC}"/>
              </a:ext>
            </a:extLst>
          </p:cNvPr>
          <p:cNvSpPr txBox="1">
            <a:spLocks/>
          </p:cNvSpPr>
          <p:nvPr/>
        </p:nvSpPr>
        <p:spPr>
          <a:xfrm flipH="1">
            <a:off x="4863449" y="559650"/>
            <a:ext cx="3242325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r>
              <a:rPr lang="en-US" sz="1400" dirty="0"/>
              <a:t>git config -- global user.name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r>
              <a:rPr lang="en-US" sz="1400" dirty="0"/>
              <a:t>git config -- global </a:t>
            </a:r>
            <a:r>
              <a:rPr lang="en-US" sz="1400" dirty="0" err="1"/>
              <a:t>user.email</a:t>
            </a:r>
            <a:endParaRPr lang="en-US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r>
              <a:rPr lang="en-US" sz="1400" dirty="0"/>
              <a:t>git config -- global </a:t>
            </a:r>
            <a:r>
              <a:rPr lang="en-US" sz="1400" dirty="0" err="1"/>
              <a:t>core.autocrlf</a:t>
            </a:r>
            <a:endParaRPr lang="en-US" sz="1400"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71B727-1F19-8987-429A-4D6F22DCF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77" y="819623"/>
            <a:ext cx="72199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 err="1"/>
              <a:t>init</a:t>
            </a:r>
            <a:br>
              <a:rPr lang="sr-Latn-RS" dirty="0"/>
            </a:b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3" y="540000"/>
            <a:ext cx="8233426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sr-Latn-BA" sz="1400" dirty="0"/>
              <a:t>Kreiranje praznog Git repozitorijuma ili reinicijalizacija postojećeg</a:t>
            </a:r>
            <a:endParaRPr lang="en-US" sz="1400" dirty="0"/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sr-Latn-BA" sz="1400" dirty="0"/>
              <a:t>Rezultat izvršavanja je kreiran.git direktorijum sa poddirektorijumima (objects, refs/heads, refs/tags) kao i kreirana inicijalna grana (može se promijeniti podrazumijevana „master“ grana sa opcijom –initial-branch)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sr-Latn-BA" sz="1400" dirty="0"/>
              <a:t>--bare – pravi prazan repozitorijum ali ne pravi Working Tree. Obicno se koristi za remote repozitorijume.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5C70F0-133A-8FF7-24DC-3C6B97B0C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7" y="2819246"/>
            <a:ext cx="9116566" cy="141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11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 err="1"/>
              <a:t>init</a:t>
            </a:r>
            <a:br>
              <a:rPr lang="sr-Latn-RS" dirty="0"/>
            </a:b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3" y="540000"/>
            <a:ext cx="8233426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290E6-9DDE-0BB6-069B-23D35771A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9" y="552450"/>
            <a:ext cx="6643328" cy="2305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C4E6E8-D95B-6DA3-540F-4DD1FBBAF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49" y="2869950"/>
            <a:ext cx="6553226" cy="607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C62207-7939-E9F9-92A3-B2328CC5A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9" y="3478734"/>
            <a:ext cx="6477026" cy="1681640"/>
          </a:xfrm>
          <a:prstGeom prst="rect">
            <a:avLst/>
          </a:prstGeom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04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 err="1"/>
              <a:t>init</a:t>
            </a:r>
            <a:r>
              <a:rPr lang="en-US" dirty="0"/>
              <a:t> - https://github.com/</a:t>
            </a:r>
            <a:br>
              <a:rPr lang="sr-Latn-RS" dirty="0"/>
            </a:b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3" y="540000"/>
            <a:ext cx="8233426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7D8EA2-B119-49CB-4E25-54381FCE9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68" y="577800"/>
            <a:ext cx="3476625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0E6CD-5039-5AF7-31EE-B77027D5C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89" y="540000"/>
            <a:ext cx="5268211" cy="458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9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clone</a:t>
            </a:r>
            <a:br>
              <a:rPr lang="sr-Latn-RS" dirty="0"/>
            </a:b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3" y="540000"/>
            <a:ext cx="8233426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sr-Latn-BA" sz="1400" dirty="0"/>
              <a:t>Klonira repozitorijum u novokreiranom direktorijumu, kreira remote-tracking grane za svaku granu u kloniranom repozitorijumu (git branch -r) i kreira inicijalnu granu iz koje je kloniran lokalni repozitorijum i checkout-uju se na nju.</a:t>
            </a:r>
            <a:r>
              <a:rPr lang="en-US" sz="1400" dirty="0"/>
              <a:t> </a:t>
            </a:r>
            <a:r>
              <a:rPr lang="sr-Latn-BA" sz="1400" dirty="0"/>
              <a:t>Ukratko: Kreira lokalnu kopiju remote repozitorijuma.</a:t>
            </a:r>
            <a:endParaRPr lang="en-US" sz="1400" dirty="0"/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sr-Latn-BA" sz="1400" dirty="0"/>
              <a:t>Git podržava sljedeće protokole: </a:t>
            </a:r>
            <a:endParaRPr lang="en-US" sz="1400" dirty="0"/>
          </a:p>
          <a:p>
            <a:pPr marL="742950" lvl="1" indent="-285750">
              <a:spcAft>
                <a:spcPts val="1600"/>
              </a:spcAft>
            </a:pPr>
            <a:r>
              <a:rPr lang="sr-Latn-BA" sz="1400" dirty="0"/>
              <a:t>Local protocol (putanja do fajla na lokalnom file sistemu sa ili bez file:// prefiksa)</a:t>
            </a:r>
            <a:endParaRPr lang="en-US" sz="1400" dirty="0"/>
          </a:p>
          <a:p>
            <a:pPr marL="742950" lvl="1" indent="-285750">
              <a:spcAft>
                <a:spcPts val="1600"/>
              </a:spcAft>
            </a:pPr>
            <a:r>
              <a:rPr lang="sr-Latn-BA" sz="1400" dirty="0"/>
              <a:t>HTTP/HTTPS (http://)</a:t>
            </a:r>
            <a:endParaRPr lang="en-US" sz="1400" dirty="0"/>
          </a:p>
          <a:p>
            <a:pPr marL="742950" lvl="1" indent="-285750">
              <a:spcAft>
                <a:spcPts val="1600"/>
              </a:spcAft>
            </a:pPr>
            <a:r>
              <a:rPr lang="sr-Latn-BA" sz="1400" dirty="0"/>
              <a:t>SSH (ssh://)</a:t>
            </a:r>
            <a:endParaRPr lang="en-US" sz="1400" dirty="0"/>
          </a:p>
          <a:p>
            <a:pPr marL="742950" lvl="1" indent="-285750">
              <a:spcAft>
                <a:spcPts val="1600"/>
              </a:spcAft>
            </a:pPr>
            <a:r>
              <a:rPr lang="sr-Latn-BA" sz="1400" dirty="0"/>
              <a:t>Git (git://)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F812A6-62D2-3A22-320E-0E5B061088DB}"/>
              </a:ext>
            </a:extLst>
          </p:cNvPr>
          <p:cNvSpPr/>
          <p:nvPr/>
        </p:nvSpPr>
        <p:spPr>
          <a:xfrm>
            <a:off x="714349" y="887275"/>
            <a:ext cx="5750476" cy="4216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B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84921-774C-9D07-7277-86FFD0BF8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834775"/>
            <a:ext cx="9126337" cy="316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6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clone</a:t>
            </a:r>
            <a:br>
              <a:rPr lang="sr-Latn-RS" dirty="0"/>
            </a:b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3" y="540000"/>
            <a:ext cx="8233426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796112-D24D-5980-100C-DE6EA5E51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9" y="600900"/>
            <a:ext cx="8096276" cy="992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8AEE44-EA41-2193-6DDA-670887DB0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49" y="1593031"/>
            <a:ext cx="8240208" cy="17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5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clone - https://github.com/</a:t>
            </a:r>
            <a:br>
              <a:rPr lang="sr-Latn-RS" dirty="0"/>
            </a:br>
            <a:br>
              <a:rPr lang="sr-Latn-RS" dirty="0"/>
            </a:b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3" y="540000"/>
            <a:ext cx="8233426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0E3E20-C0DB-35F9-0F5D-A6F5493A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8" y="675067"/>
            <a:ext cx="8743951" cy="4381398"/>
          </a:xfrm>
          <a:prstGeom prst="rect">
            <a:avLst/>
          </a:prstGeom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08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clone - https://github.com/</a:t>
            </a:r>
            <a:br>
              <a:rPr lang="sr-Latn-RS" dirty="0"/>
            </a:br>
            <a:br>
              <a:rPr lang="sr-Latn-RS" dirty="0"/>
            </a:b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3" y="540000"/>
            <a:ext cx="8233426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B15DE5-D8B2-6BF1-05EE-B4E519783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9" y="627867"/>
            <a:ext cx="7424738" cy="32035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AF076-6BAF-2FBC-7E34-14DAD3CF6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49" y="621965"/>
            <a:ext cx="8172450" cy="3590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D00DB8-811C-F00F-7141-09B4CD239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49" y="561065"/>
            <a:ext cx="8010525" cy="23241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FC2560-EA07-D63E-30AA-76EE476B824C}"/>
              </a:ext>
            </a:extLst>
          </p:cNvPr>
          <p:cNvSpPr/>
          <p:nvPr/>
        </p:nvSpPr>
        <p:spPr>
          <a:xfrm>
            <a:off x="714349" y="2895600"/>
            <a:ext cx="7934351" cy="1228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BA"/>
          </a:p>
        </p:txBody>
      </p:sp>
    </p:spTree>
    <p:extLst>
      <p:ext uri="{BB962C8B-B14F-4D97-AF65-F5344CB8AC3E}">
        <p14:creationId xmlns:p14="http://schemas.microsoft.com/office/powerpoint/2010/main" val="245886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branch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8233426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r>
              <a:rPr lang="sr-Latn-BA" sz="1400" dirty="0"/>
              <a:t>Prikaz, kreiranje ili brisanje grana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4D673-0AEB-6EFC-3D31-8A500C207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2613"/>
            <a:ext cx="6405553" cy="310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22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branch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8233426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D6121-3686-B762-6DB5-9D5800163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9" y="577800"/>
            <a:ext cx="7113990" cy="4184700"/>
          </a:xfrm>
          <a:prstGeom prst="rect">
            <a:avLst/>
          </a:prstGeom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38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ctrTitle" idx="9"/>
          </p:nvPr>
        </p:nvSpPr>
        <p:spPr>
          <a:xfrm>
            <a:off x="3225051" y="2614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Agenda</a:t>
            </a:r>
            <a:endParaRPr sz="2400" dirty="0"/>
          </a:p>
        </p:txBody>
      </p:sp>
      <p:sp>
        <p:nvSpPr>
          <p:cNvPr id="146" name="Google Shape;146;p28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Konfiguracija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Kreiranje repozitorijuma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Kloniranje, push, pull,...</a:t>
            </a:r>
            <a:endParaRPr dirty="0"/>
          </a:p>
        </p:txBody>
      </p:sp>
      <p:sp>
        <p:nvSpPr>
          <p:cNvPr id="148" name="Google Shape;148;p28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sr-Latn-BA" dirty="0"/>
              <a:t>Osnovne komande</a:t>
            </a:r>
            <a:endParaRPr lang="en-US" dirty="0"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28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Uvod</a:t>
            </a:r>
            <a:endParaRPr dirty="0"/>
          </a:p>
        </p:txBody>
      </p:sp>
      <p:sp>
        <p:nvSpPr>
          <p:cNvPr id="151" name="Google Shape;151;p28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Šta je Git?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Istorija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Prednosti i nedostaci</a:t>
            </a:r>
            <a:endParaRPr dirty="0"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sr-Latn-BA" dirty="0"/>
              <a:t>Teorijske osnove</a:t>
            </a:r>
            <a:endParaRPr lang="en-US" dirty="0"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Git objekti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Grananja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Repozitorijum...</a:t>
            </a:r>
            <a:endParaRPr dirty="0"/>
          </a:p>
        </p:txBody>
      </p:sp>
      <p:sp>
        <p:nvSpPr>
          <p:cNvPr id="155" name="Google Shape;155;p28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sr-Latn-BA" dirty="0"/>
              <a:t>Napredne komande</a:t>
            </a:r>
            <a:endParaRPr lang="en-US" dirty="0"/>
          </a:p>
        </p:txBody>
      </p:sp>
      <p:sp>
        <p:nvSpPr>
          <p:cNvPr id="157" name="Google Shape;157;p28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sr-Latn-BA" dirty="0"/>
              <a:t>Revert, reset, rebase,cherry-pick...</a:t>
            </a:r>
            <a:endParaRPr dirty="0"/>
          </a:p>
        </p:txBody>
      </p:sp>
      <p:sp>
        <p:nvSpPr>
          <p:cNvPr id="158" name="Google Shape;158;p28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9" name="Google Shape;159;p28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checkout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r>
              <a:rPr lang="sr-Latn-BA" sz="1400" dirty="0"/>
              <a:t>Promjena grane: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sr-Latn-BA" sz="1400" dirty="0"/>
              <a:t>git checkout &lt;branch_name&gt;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sr-Latn-BA" sz="1400" dirty="0"/>
              <a:t>git checkout -b &lt;new_branch&gt;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13078-345C-AB82-25BE-B8B710FB0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7213"/>
            <a:ext cx="6873953" cy="2001410"/>
          </a:xfrm>
          <a:prstGeom prst="rect">
            <a:avLst/>
          </a:prstGeom>
        </p:spPr>
      </p:pic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r>
              <a:rPr lang="sr-Latn-BA" sz="1400" dirty="0"/>
              <a:t>Ili poništavanje trenutnih izmena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sr-Latn-BA" sz="1400" dirty="0"/>
              <a:t>git checkout &lt;file_name&gt;</a:t>
            </a:r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69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checkout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7EEAE-7D7F-1065-0897-C836E1A97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12" y="548400"/>
            <a:ext cx="6917279" cy="4555791"/>
          </a:xfrm>
          <a:prstGeom prst="rect">
            <a:avLst/>
          </a:prstGeom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21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add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RS" sz="1400" dirty="0"/>
              <a:t>Dodavanje promijenjene datoteke u index</a:t>
            </a:r>
            <a:endParaRPr lang="sr-Latn-RS" sz="12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900A10-7A6D-0BDE-4357-705A2BC70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08735"/>
            <a:ext cx="8134030" cy="209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60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add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1D201D-04C8-F116-0495-D23EECB74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10" y="548400"/>
            <a:ext cx="7248525" cy="4648200"/>
          </a:xfrm>
          <a:prstGeom prst="rect">
            <a:avLst/>
          </a:prstGeom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34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add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FA528D-FE07-188F-C4B0-95D0AE98D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9" y="548400"/>
            <a:ext cx="8013439" cy="366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56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diff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r>
              <a:rPr lang="sr-Latn-BA" sz="1400" dirty="0"/>
              <a:t>Prikaz razlika između: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sr-Latn-BA" sz="1400" dirty="0"/>
              <a:t>Dva commit-a</a:t>
            </a:r>
            <a:endParaRPr lang="en-US" sz="1400" dirty="0"/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sr-Latn-BA" sz="1400" dirty="0"/>
              <a:t>Commit-a i radnog direktorijuma</a:t>
            </a:r>
            <a:endParaRPr lang="en-US" sz="1400" dirty="0"/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sr-Latn-BA" sz="1400" dirty="0"/>
              <a:t>Commit-a i index-a…</a:t>
            </a:r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0A048-257A-96C2-332F-05FCCC08F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4676"/>
            <a:ext cx="8712818" cy="2098514"/>
          </a:xfrm>
          <a:prstGeom prst="rect">
            <a:avLst/>
          </a:prstGeom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95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diff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F1B2DB-8BAF-08A6-13A1-DC16724FD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8" y="539612"/>
            <a:ext cx="8269899" cy="343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4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status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sr-Latn-BA" sz="1400" dirty="0"/>
              <a:t>git status pokazije trenutno promijenjene fajlove u working-tree direktorijumu.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sr-Latn-BA" sz="1400" dirty="0"/>
              <a:t>Samo u slučaju da se ne nalaze u .gitignore fajlu.</a:t>
            </a:r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CDC1BD-4E4A-DD02-1486-2EB3DE884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026357"/>
            <a:ext cx="9144000" cy="6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72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status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lang="sr-Latn-BA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7AACE8-1BBC-E33A-5C61-017F51D68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8" y="600650"/>
            <a:ext cx="8458339" cy="14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2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commit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sz="1400" dirty="0" err="1"/>
              <a:t>Kreira</a:t>
            </a:r>
            <a:r>
              <a:rPr lang="en-US" sz="1400" dirty="0"/>
              <a:t> snapshot </a:t>
            </a:r>
            <a:r>
              <a:rPr lang="en-US" sz="1400" dirty="0" err="1"/>
              <a:t>strukture</a:t>
            </a:r>
            <a:r>
              <a:rPr lang="en-US" sz="1400" dirty="0"/>
              <a:t> </a:t>
            </a:r>
            <a:r>
              <a:rPr lang="en-US" sz="1400" dirty="0" err="1"/>
              <a:t>foldera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sadr</a:t>
            </a:r>
            <a:r>
              <a:rPr lang="sr-Latn-BA" sz="1400" dirty="0"/>
              <a:t>žaja fajlova i zapisuje snapshot u Git bazu</a:t>
            </a:r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8835F4-5D82-529D-5804-CF18D258A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574" y="1284691"/>
            <a:ext cx="9153574" cy="265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9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405750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>
                <a:solidFill>
                  <a:schemeClr val="lt1"/>
                </a:solidFill>
              </a:rPr>
              <a:t>Uvod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commit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lang="sr-Latn-BA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E909C-9AF9-D361-2550-1C69A06E8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9" y="600650"/>
            <a:ext cx="8418452" cy="114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90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commit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lang="sr-Latn-BA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736DB2-EFB7-29CC-E82F-93B2CB05A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9" y="521418"/>
            <a:ext cx="8411987" cy="60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2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32099E-6 L -0.00017 -0.273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push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pl-PL" sz="1400" dirty="0"/>
              <a:t>Updatuje remote granu sa promjenama iz lokalne grane</a:t>
            </a:r>
            <a:endParaRPr lang="en-US" sz="1400" dirty="0"/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pl-PL" sz="1400" dirty="0"/>
              <a:t>git push -u komanda se koristi prvi put kako bi povezala lokalnu granu sa origin granom, koja ja najčešće remote grana.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pl-PL" sz="1400" dirty="0"/>
              <a:t>git push --force prepisuje preko centralnog repozitorijuma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2EB139-F0A2-C1BF-EA3A-EA73FD919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3" y="2751425"/>
            <a:ext cx="8953195" cy="2392075"/>
          </a:xfrm>
          <a:prstGeom prst="rect">
            <a:avLst/>
          </a:prstGeom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2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push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F2DD31-9AB7-5042-C3C0-96784C655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9" y="567918"/>
            <a:ext cx="8411988" cy="347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29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fetch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pl-PL" sz="1400"/>
              <a:t>Preuzima sve objekte i reference sa drugog (remote) repozotorijuma (update-uje lokalnu kopiju remote repozitorijuma).</a:t>
            </a: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409C19-D8E4-3F6E-C44F-E5C719C0F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52394"/>
            <a:ext cx="9126337" cy="142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44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fetch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6C297A-E009-0191-FA25-49B99B071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50" y="551462"/>
            <a:ext cx="7003154" cy="696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1095D7-86AD-BBFE-D350-17EA08CFD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49" y="1733400"/>
            <a:ext cx="8411988" cy="8831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EF2A7F-22E4-C71D-6C42-842B88F31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8" y="2601913"/>
            <a:ext cx="8429651" cy="2278882"/>
          </a:xfrm>
          <a:prstGeom prst="rect">
            <a:avLst/>
          </a:prstGeom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5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merge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pl-PL" sz="1400"/>
              <a:t>Spaja dvije ili više istorija (grana) u jednu</a:t>
            </a: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57F41-1F10-C5DB-9AA9-D262279F7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8468"/>
            <a:ext cx="8562975" cy="1827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513AA2-E6F8-0B78-122B-875F7EE11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66" y="400708"/>
            <a:ext cx="5312531" cy="3041424"/>
          </a:xfrm>
          <a:prstGeom prst="rect">
            <a:avLst/>
          </a:prstGeom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98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merge – bez </a:t>
            </a:r>
            <a:r>
              <a:rPr lang="en-US" dirty="0" err="1"/>
              <a:t>konflikta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A76AAD-63D9-1220-070B-5B54107ED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9" y="559518"/>
            <a:ext cx="8411988" cy="224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363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merge –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konfliktom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3C1F19-C5D3-CF0A-8A31-B8D599FD8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8" y="600650"/>
            <a:ext cx="8232775" cy="345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47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merge –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konfliktom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6F1416-1897-2EA3-D87C-6DEBC9F9C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9" y="600651"/>
            <a:ext cx="9077351" cy="7206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282F2-3262-5C22-FEDF-E1DAD9D0D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49" y="1326097"/>
            <a:ext cx="8450592" cy="16076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BC339-EC32-A7A9-2A61-B884DFE38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9" y="2933701"/>
            <a:ext cx="8450592" cy="1406053"/>
          </a:xfrm>
          <a:prstGeom prst="rect">
            <a:avLst/>
          </a:prstGeom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53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sr-Latn-RS" dirty="0"/>
              <a:t>Šta je VCS?</a:t>
            </a:r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40000"/>
            <a:ext cx="8208772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Sistem za verzionisanje koda (eng. Version Control System - VCS) je softverski alat koji se koristi za praćenje promjena u kodu tokom vremena. 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Glavna uloga VCS-a je da omogući programerima da efikasno upravljaju verzijama koda, tj. da održavaju preglednu istoriju promjena u kodu, da u svakom trenutku mogu da se vrate na prethodnu verziju koda i da istovremeno rade na različitim verzijama koda.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sz="18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merge –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konfliktom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0C09D9-17FE-9107-DC1A-DF543C9CF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9" y="585375"/>
            <a:ext cx="8420906" cy="35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079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merge –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konfliktom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39BF34-792C-43BD-F53A-8FB6AB58E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9" y="590516"/>
            <a:ext cx="8406285" cy="334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17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pull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pl-PL" sz="1400"/>
              <a:t>Izvršava Fetch komandu za dohvatanje promjena sa remote repositorijuma i integriše dohvaćene promjene na lokalnu granu</a:t>
            </a: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04101E-1217-A76B-9702-85F23BF28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912" y="3590925"/>
            <a:ext cx="9257671" cy="6501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B64418-3199-0524-6AF0-1DBCBB0272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1" y="1095375"/>
            <a:ext cx="4943398" cy="2715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861B0-7112-5D6E-8BB5-18DE766747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727" y="1145884"/>
            <a:ext cx="4674862" cy="271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518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pull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203938-8BFD-C5F3-10A7-E1F980164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9" y="618993"/>
            <a:ext cx="7317803" cy="259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610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pull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03A80-7F8D-DA05-7F18-B0C87BF4D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9" y="524718"/>
            <a:ext cx="8390321" cy="3904407"/>
          </a:xfrm>
          <a:prstGeom prst="rect">
            <a:avLst/>
          </a:prstGeom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log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sz="1400" dirty="0" err="1"/>
              <a:t>Prikaz</a:t>
            </a:r>
            <a:r>
              <a:rPr lang="en-US" sz="1400" dirty="0"/>
              <a:t> </a:t>
            </a:r>
            <a:r>
              <a:rPr lang="en-US" sz="1400" dirty="0" err="1"/>
              <a:t>istorije</a:t>
            </a:r>
            <a:r>
              <a:rPr lang="en-US" sz="1400" dirty="0"/>
              <a:t> commit-a za </a:t>
            </a:r>
            <a:r>
              <a:rPr lang="en-US" sz="1400" dirty="0" err="1"/>
              <a:t>datu</a:t>
            </a:r>
            <a:r>
              <a:rPr lang="en-US" sz="1400" dirty="0"/>
              <a:t> </a:t>
            </a:r>
            <a:r>
              <a:rPr lang="en-US" sz="1400" dirty="0" err="1"/>
              <a:t>granu</a:t>
            </a: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037F15-B9DD-CAC0-D918-A296357EE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18692"/>
            <a:ext cx="9288852" cy="66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490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log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F0871-16D6-5978-259C-767E09EE9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9" y="548400"/>
            <a:ext cx="8124851" cy="4586941"/>
          </a:xfrm>
          <a:prstGeom prst="rect">
            <a:avLst/>
          </a:prstGeom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767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405750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60225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>
                <a:solidFill>
                  <a:schemeClr val="lt1"/>
                </a:solidFill>
              </a:rPr>
              <a:t>Napredne komande</a:t>
            </a: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072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revert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sz="1400" dirty="0" err="1"/>
              <a:t>Poni</a:t>
            </a:r>
            <a:r>
              <a:rPr lang="sr-Latn-BA" sz="1400" dirty="0"/>
              <a:t>štava akcije odrađene u nekom od prethodnih commit-a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D6AB1B-9D04-455D-276B-820491AC8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54869"/>
            <a:ext cx="9228291" cy="94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61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revert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8DB2D0-A779-2FB1-A82E-A52D9B9C6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9" y="582997"/>
            <a:ext cx="8411988" cy="2878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88CE15-1426-E9CC-A053-257E6B74C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49" y="602986"/>
            <a:ext cx="8429651" cy="3699797"/>
          </a:xfrm>
          <a:prstGeom prst="rect">
            <a:avLst/>
          </a:prstGeom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6AEB58-BCE8-E1A1-335E-FFD23371F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49" y="559382"/>
            <a:ext cx="8452586" cy="31723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86A7E9-653C-2442-F358-F79BA20BB30D}"/>
              </a:ext>
            </a:extLst>
          </p:cNvPr>
          <p:cNvSpPr/>
          <p:nvPr/>
        </p:nvSpPr>
        <p:spPr>
          <a:xfrm>
            <a:off x="638175" y="3731728"/>
            <a:ext cx="5923163" cy="808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B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0E8284-603E-0DED-C7DC-CCB54B839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349" y="558257"/>
            <a:ext cx="8429651" cy="67800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47DA2BD-5292-2E86-AB3B-3573CFAFA918}"/>
              </a:ext>
            </a:extLst>
          </p:cNvPr>
          <p:cNvSpPr/>
          <p:nvPr/>
        </p:nvSpPr>
        <p:spPr>
          <a:xfrm>
            <a:off x="567334" y="1245789"/>
            <a:ext cx="8576666" cy="2810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BA"/>
          </a:p>
        </p:txBody>
      </p:sp>
    </p:spTree>
    <p:extLst>
      <p:ext uri="{BB962C8B-B14F-4D97-AF65-F5344CB8AC3E}">
        <p14:creationId xmlns:p14="http://schemas.microsoft.com/office/powerpoint/2010/main" val="127968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sr-Latn-RS" dirty="0"/>
              <a:t>Šta je VCS?</a:t>
            </a:r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40000"/>
            <a:ext cx="8208772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Git je VCS.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Git je open-source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Git se nalazi na listi prvih pet najpopularnih VCS alata (pored CVS, SVN, Mercurial i Bazaar -&gt; izvor: https://www.geeksforgeeks.org)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BA" sz="1800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BA" sz="1800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BA" sz="1800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BA" sz="1800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BA" sz="1800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BA" sz="1800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sz="18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8A1281-0CBD-2958-1729-A12B9C11C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33923"/>
            <a:ext cx="9156192" cy="328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reset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pl-PL" sz="1400" dirty="0"/>
              <a:t>Resetuje trenutni HEAD na zadan</a:t>
            </a:r>
            <a:r>
              <a:rPr lang="en-US" sz="1400" dirty="0" err="1"/>
              <a:t>i</a:t>
            </a:r>
            <a:r>
              <a:rPr lang="pl-PL" sz="1400" dirty="0"/>
              <a:t> </a:t>
            </a:r>
            <a:r>
              <a:rPr lang="en-US" sz="1400" dirty="0"/>
              <a:t>commit</a:t>
            </a: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8A2336-5C1D-1E11-867A-32FF1B8CD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340318"/>
            <a:ext cx="9144000" cy="169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580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reset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AA0150-F1EF-9603-8A39-CA9DA37D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9" y="577800"/>
            <a:ext cx="8410725" cy="2803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405E33-2173-7426-E034-9D9883139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49" y="614205"/>
            <a:ext cx="8429651" cy="31366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3EAB21-8DB1-5967-9FA4-2096DE380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49" y="603471"/>
            <a:ext cx="8410488" cy="27779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D7AEB50-434E-89BF-F5D1-DAFFC65796BB}"/>
              </a:ext>
            </a:extLst>
          </p:cNvPr>
          <p:cNvSpPr/>
          <p:nvPr/>
        </p:nvSpPr>
        <p:spPr>
          <a:xfrm>
            <a:off x="581025" y="3381375"/>
            <a:ext cx="8963025" cy="501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BA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5E9F2B-3DFB-ED20-9D93-A0B4A3D72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349" y="567919"/>
            <a:ext cx="8410488" cy="32079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CD370D-1E4F-A658-CD65-4118C3B36A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349" y="622855"/>
            <a:ext cx="8410488" cy="62921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76ACB1D-6A37-48A5-395C-6882177B6133}"/>
              </a:ext>
            </a:extLst>
          </p:cNvPr>
          <p:cNvSpPr/>
          <p:nvPr/>
        </p:nvSpPr>
        <p:spPr>
          <a:xfrm>
            <a:off x="581025" y="1252069"/>
            <a:ext cx="8839200" cy="2868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BA"/>
          </a:p>
        </p:txBody>
      </p:sp>
    </p:spTree>
    <p:extLst>
      <p:ext uri="{BB962C8B-B14F-4D97-AF65-F5344CB8AC3E}">
        <p14:creationId xmlns:p14="http://schemas.microsoft.com/office/powerpoint/2010/main" val="352135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clean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pl-PL" sz="1400"/>
              <a:t>Briše untracked fajlove iz radnog direktorijuma</a:t>
            </a: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505CD7-81F6-522D-5BD9-0640E8F4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14359"/>
            <a:ext cx="9220325" cy="6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029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clean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35F659-BDFC-D372-077A-45BD2871B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9" y="540336"/>
            <a:ext cx="7842903" cy="4603869"/>
          </a:xfrm>
          <a:prstGeom prst="rect">
            <a:avLst/>
          </a:prstGeom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820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rebase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sz="1400" dirty="0" err="1"/>
              <a:t>Mijenja</a:t>
            </a:r>
            <a:r>
              <a:rPr lang="en-US" sz="1400" dirty="0"/>
              <a:t> </a:t>
            </a:r>
            <a:r>
              <a:rPr lang="en-US" sz="1400" dirty="0" err="1"/>
              <a:t>bazni</a:t>
            </a:r>
            <a:r>
              <a:rPr lang="en-US" sz="1400" dirty="0"/>
              <a:t> commit </a:t>
            </a:r>
            <a:r>
              <a:rPr lang="en-US" sz="1400" dirty="0" err="1"/>
              <a:t>iz</a:t>
            </a:r>
            <a:r>
              <a:rPr lang="en-US" sz="1400" dirty="0"/>
              <a:t> </a:t>
            </a:r>
            <a:r>
              <a:rPr lang="en-US" sz="1400" dirty="0" err="1"/>
              <a:t>kojeg</a:t>
            </a:r>
            <a:r>
              <a:rPr lang="en-US" sz="1400" dirty="0"/>
              <a:t> je grana </a:t>
            </a:r>
            <a:r>
              <a:rPr lang="en-US" sz="1400" dirty="0" err="1"/>
              <a:t>kreirana</a:t>
            </a: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pic>
        <p:nvPicPr>
          <p:cNvPr id="6" name="Google Shape;312;p43" descr="C:\Users\dobrovoljski\Desktop\git_rebase_a.png">
            <a:extLst>
              <a:ext uri="{FF2B5EF4-FFF2-40B4-BE49-F238E27FC236}">
                <a16:creationId xmlns:a16="http://schemas.microsoft.com/office/drawing/2014/main" id="{09B5A0C7-5688-EEE1-C80F-D649403ABD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" y="2778835"/>
            <a:ext cx="3546420" cy="158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13;p43" descr="C:\Users\dobrovoljski\Desktop\git_rebase_b.png">
            <a:extLst>
              <a:ext uri="{FF2B5EF4-FFF2-40B4-BE49-F238E27FC236}">
                <a16:creationId xmlns:a16="http://schemas.microsoft.com/office/drawing/2014/main" id="{1B4C1654-CC87-199F-07D4-C1E7DBBACB8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3728" y="2778835"/>
            <a:ext cx="4588192" cy="160413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DBE195-77BD-8A87-4969-DC8B60265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45980"/>
            <a:ext cx="7224096" cy="154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991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rebase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3CDC0C-1D31-F835-2A93-4A5B59C3C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9" y="600650"/>
            <a:ext cx="8411530" cy="28759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D44089-1018-1E14-D354-60CAAFD94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49" y="588388"/>
            <a:ext cx="8454402" cy="28882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2757F6-F80D-F370-5A51-E9A99B98C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9" y="567918"/>
            <a:ext cx="8429651" cy="4952857"/>
          </a:xfrm>
          <a:prstGeom prst="rect">
            <a:avLst/>
          </a:prstGeom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9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cherry-pick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pl-PL" sz="1400"/>
              <a:t>Primjenjuje promjene nastale u nekom drugom commit-u</a:t>
            </a: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133326-EB73-9FE3-EE7F-659C4C9D5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50" y="1352418"/>
            <a:ext cx="9239375" cy="1188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99E373-C672-5EAB-74D6-B05F527789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73" y="3015154"/>
            <a:ext cx="5268406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380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cherry-pick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9E421-6F9E-892D-8B51-C1808D06F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9" y="584773"/>
            <a:ext cx="8411988" cy="33815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C11FB6-A717-14F7-B8E4-DBC61CC47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49" y="600651"/>
            <a:ext cx="8451586" cy="40081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48035A-DA16-E6D0-51C2-5F727BB4E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9" y="600650"/>
            <a:ext cx="8331845" cy="429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7B7CF4-27FC-2749-9642-D35E19496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49" y="600650"/>
            <a:ext cx="8447691" cy="4209836"/>
          </a:xfrm>
          <a:prstGeom prst="rect">
            <a:avLst/>
          </a:prstGeom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6576E3-0876-F360-FA92-BB1D8FA7D44C}"/>
              </a:ext>
            </a:extLst>
          </p:cNvPr>
          <p:cNvSpPr/>
          <p:nvPr/>
        </p:nvSpPr>
        <p:spPr>
          <a:xfrm>
            <a:off x="616543" y="4810486"/>
            <a:ext cx="4041182" cy="2472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BA"/>
          </a:p>
        </p:txBody>
      </p:sp>
    </p:spTree>
    <p:extLst>
      <p:ext uri="{BB962C8B-B14F-4D97-AF65-F5344CB8AC3E}">
        <p14:creationId xmlns:p14="http://schemas.microsoft.com/office/powerpoint/2010/main" val="367796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remote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pl-PL" sz="1400"/>
              <a:t>Upravlja praćenim (tracked , remote) repozitorijumima</a:t>
            </a: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368070-4DA2-039C-9FCF-6563A5747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9091"/>
            <a:ext cx="8171112" cy="3537494"/>
          </a:xfrm>
          <a:prstGeom prst="rect">
            <a:avLst/>
          </a:prstGeom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3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remote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8C1862-909E-A07F-5BE8-DCC85E775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9" y="619472"/>
            <a:ext cx="8411988" cy="244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5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/>
              <a:t>GIT – </a:t>
            </a:r>
            <a:r>
              <a:rPr lang="en-US" dirty="0" err="1"/>
              <a:t>prednost</a:t>
            </a:r>
            <a:r>
              <a:rPr lang="sr-Latn-BA" dirty="0"/>
              <a:t>i</a:t>
            </a:r>
            <a:endParaRPr lang="en-U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423925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800" dirty="0"/>
              <a:t>Prednosti: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Distribuirana arhitektura.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Dobre performanse – veoma dobro optimizovan.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Integritet koda (SHA-1 algoritam)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Fleksibilnost – Efikasan je i za manje i veće projekte i kompatabilan za mnoge postojeće sisteme i protokole.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Staging area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45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 err="1"/>
              <a:t>reflog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pl-PL" sz="1400"/>
              <a:t>Upravlja „reflog-om“, odnosno logom referenci</a:t>
            </a: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AD3606-D5B8-E0E0-52ED-2969AA9EC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282102"/>
            <a:ext cx="9505950" cy="684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6A8731-5CA6-C160-0A05-A81D277F3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912" y="2026473"/>
            <a:ext cx="9234965" cy="220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22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 err="1"/>
              <a:t>reflog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B1870C-9248-3F57-CF26-E24D36552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9" y="567919"/>
            <a:ext cx="8429651" cy="3920768"/>
          </a:xfrm>
          <a:prstGeom prst="rect">
            <a:avLst/>
          </a:prstGeom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719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tag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pl-PL" sz="1400"/>
              <a:t>Kreira, prikazuje, briše ili verifikuje tag objekte</a:t>
            </a: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5B63B2-20D6-498C-02BF-205C45A97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200175"/>
            <a:ext cx="9639300" cy="25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567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tag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FCFCA-025D-CDFD-9AE1-890A1C890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9" y="577801"/>
            <a:ext cx="8411988" cy="3828712"/>
          </a:xfrm>
          <a:prstGeom prst="rect">
            <a:avLst/>
          </a:prstGeom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554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stash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pl-PL" sz="1400" dirty="0"/>
              <a:t>Čisti radni direktorijum od promjena ali promjene sačuva tako da se mogu ponovo iskoristiti </a:t>
            </a:r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CF8D69-00AC-5AEE-9674-93182F564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58" y="1151900"/>
            <a:ext cx="9157115" cy="3701813"/>
          </a:xfrm>
          <a:prstGeom prst="rect">
            <a:avLst/>
          </a:prstGeom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470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sr-Latn-RS" dirty="0"/>
              <a:t>Git </a:t>
            </a:r>
            <a:r>
              <a:rPr lang="en-US" dirty="0"/>
              <a:t>stash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784290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A58A7F-9633-A558-8865-CB03E032F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9" y="576302"/>
            <a:ext cx="8411988" cy="1817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6B12D9-1D0E-E8BB-8BDD-B82ACB1FD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49" y="2399131"/>
            <a:ext cx="8429651" cy="13501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F9466A-32C5-942A-56F8-8C155FC81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49" y="576302"/>
            <a:ext cx="8411988" cy="298984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8CED24E-AD01-4715-298D-8E8C23CB4041}"/>
              </a:ext>
            </a:extLst>
          </p:cNvPr>
          <p:cNvSpPr/>
          <p:nvPr/>
        </p:nvSpPr>
        <p:spPr>
          <a:xfrm>
            <a:off x="567334" y="3563881"/>
            <a:ext cx="4385666" cy="512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B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60AA94-01AF-F17D-1EAB-5EE1D3ABA9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349" y="567918"/>
            <a:ext cx="8429651" cy="341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1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405750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60225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Pull Request</a:t>
            </a:r>
            <a:endParaRPr lang="sr-Latn-BA" dirty="0">
              <a:solidFill>
                <a:schemeClr val="lt1"/>
              </a:solidFill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5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8475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267476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7F7F7F"/>
              </a:buClr>
              <a:buSzPts val="1600"/>
            </a:pPr>
            <a:r>
              <a:rPr lang="en-US" dirty="0"/>
              <a:t>Pull request</a:t>
            </a:r>
            <a:endParaRPr lang="sr-Latn-R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911225" y="539750"/>
            <a:ext cx="8232775" cy="402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sz="14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r-Latn-BA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5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1E3775A3-469C-C351-8D9D-8EBEA976144B}"/>
              </a:ext>
            </a:extLst>
          </p:cNvPr>
          <p:cNvSpPr txBox="1">
            <a:spLocks/>
          </p:cNvSpPr>
          <p:nvPr/>
        </p:nvSpPr>
        <p:spPr>
          <a:xfrm flipH="1">
            <a:off x="720073" y="540000"/>
            <a:ext cx="3054977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pl-PL" sz="1400" dirty="0"/>
              <a:t>Pull request je zahtjev za merge koda na drugu granu. Ovaj zahtjev je pracen review-om koda koji mora biti odobren od strane određenog broja kolega.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pl-PL" sz="1400" dirty="0"/>
              <a:t>Na ovaj način se obezbjeđuje da kod koji se integriše mora da zadovolji definisane kriterijuma.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lang="pl-PL" sz="1400" dirty="0"/>
          </a:p>
        </p:txBody>
      </p:sp>
      <p:sp>
        <p:nvSpPr>
          <p:cNvPr id="5" name="Google Shape;137;p27">
            <a:extLst>
              <a:ext uri="{FF2B5EF4-FFF2-40B4-BE49-F238E27FC236}">
                <a16:creationId xmlns:a16="http://schemas.microsoft.com/office/drawing/2014/main" id="{57E32FC2-E93C-F0DD-38A2-7394375DBC15}"/>
              </a:ext>
            </a:extLst>
          </p:cNvPr>
          <p:cNvSpPr txBox="1">
            <a:spLocks/>
          </p:cNvSpPr>
          <p:nvPr/>
        </p:nvSpPr>
        <p:spPr>
          <a:xfrm flipH="1">
            <a:off x="3971925" y="559518"/>
            <a:ext cx="3251852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Catamaran Light"/>
              <a:buNone/>
            </a:pPr>
            <a:endParaRPr lang="sr-Latn-BA" sz="1400" dirty="0"/>
          </a:p>
        </p:txBody>
      </p:sp>
      <p:pic>
        <p:nvPicPr>
          <p:cNvPr id="3" name="Google Shape;437;p59">
            <a:extLst>
              <a:ext uri="{FF2B5EF4-FFF2-40B4-BE49-F238E27FC236}">
                <a16:creationId xmlns:a16="http://schemas.microsoft.com/office/drawing/2014/main" id="{D20D0036-7D5B-73A1-16D5-13348240C1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8087" y="559518"/>
            <a:ext cx="4876801" cy="452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441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51"/>
          <p:cNvPicPr preferRelativeResize="0"/>
          <p:nvPr/>
        </p:nvPicPr>
        <p:blipFill>
          <a:blip r:embed="rId3"/>
          <a:srcRect t="6493" b="6493"/>
          <a:stretch/>
        </p:blipFill>
        <p:spPr>
          <a:xfrm>
            <a:off x="3981435" y="0"/>
            <a:ext cx="516255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1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8" name="Google Shape;578;p51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58002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" dirty="0">
                <a:solidFill>
                  <a:schemeClr val="bg1"/>
                </a:solidFill>
              </a:rPr>
              <a:t>srdjan.popic@rt-rk.com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BA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https://www.rt-rk.</a:t>
            </a:r>
            <a:r>
              <a:rPr lang="sr-Latn-BA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79" name="Google Shape;579;p51"/>
          <p:cNvSpPr txBox="1">
            <a:spLocks noGrp="1"/>
          </p:cNvSpPr>
          <p:nvPr>
            <p:ph type="ctrTitle"/>
          </p:nvPr>
        </p:nvSpPr>
        <p:spPr>
          <a:xfrm>
            <a:off x="831199" y="376500"/>
            <a:ext cx="3883676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</a:rPr>
              <a:t>HVALA NA PA</a:t>
            </a:r>
            <a:r>
              <a:rPr lang="sr-Latn-BA" sz="3000" dirty="0">
                <a:solidFill>
                  <a:schemeClr val="lt1"/>
                </a:solidFill>
              </a:rPr>
              <a:t>ŽNJI</a:t>
            </a:r>
            <a:r>
              <a:rPr lang="en" sz="3000" dirty="0">
                <a:solidFill>
                  <a:schemeClr val="lt1"/>
                </a:solidFill>
              </a:rPr>
              <a:t>!</a:t>
            </a:r>
            <a:endParaRPr sz="3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3"/>
          <p:cNvSpPr/>
          <p:nvPr/>
        </p:nvSpPr>
        <p:spPr>
          <a:xfrm>
            <a:off x="0" y="1559850"/>
            <a:ext cx="5197200" cy="359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53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This is where you give credit to the ones who are part of this project.</a:t>
            </a:r>
            <a:endParaRPr>
              <a:solidFill>
                <a:schemeClr val="lt1"/>
              </a:solidFill>
            </a:endParaRPr>
          </a:p>
          <a:p>
            <a:pPr marL="2413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n">
                <a:solidFill>
                  <a:schemeClr val="lt1"/>
                </a:solidFill>
              </a:rPr>
              <a:t>Presentation template by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n">
                <a:solidFill>
                  <a:schemeClr val="lt1"/>
                </a:solidFill>
              </a:rPr>
              <a:t>Icons by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n">
                <a:solidFill>
                  <a:schemeClr val="lt1"/>
                </a:solidFill>
              </a:rPr>
              <a:t>Infographics by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n">
                <a:solidFill>
                  <a:schemeClr val="lt1"/>
                </a:solidFill>
              </a:rPr>
              <a:t>Images created by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6" name="Google Shape;606;p53"/>
          <p:cNvSpPr txBox="1">
            <a:spLocks noGrp="1"/>
          </p:cNvSpPr>
          <p:nvPr>
            <p:ph type="ctrTitle"/>
          </p:nvPr>
        </p:nvSpPr>
        <p:spPr>
          <a:xfrm>
            <a:off x="148800" y="20400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CREDITS</a:t>
            </a:r>
            <a:endParaRPr dirty="0"/>
          </a:p>
        </p:txBody>
      </p:sp>
      <p:sp>
        <p:nvSpPr>
          <p:cNvPr id="607" name="Google Shape;607;p53"/>
          <p:cNvSpPr/>
          <p:nvPr/>
        </p:nvSpPr>
        <p:spPr>
          <a:xfrm>
            <a:off x="4961825" y="3661475"/>
            <a:ext cx="487500" cy="15291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/>
              <a:t>GIT – </a:t>
            </a:r>
            <a:r>
              <a:rPr lang="sr-Latn-BA" dirty="0"/>
              <a:t>nedostaci</a:t>
            </a:r>
            <a:endParaRPr lang="en-US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423925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sr-Latn-BA" sz="1800" dirty="0"/>
              <a:t>Nedostaci: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Težak za korišćenje – težak za učenje, veoma kompleksan.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Staging area 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Neoptimizovan za binarne fajlove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sr-Latn-BA" sz="18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3" name="Graphic 2" descr="Smiling face outline with solid fill">
            <a:extLst>
              <a:ext uri="{FF2B5EF4-FFF2-40B4-BE49-F238E27FC236}">
                <a16:creationId xmlns:a16="http://schemas.microsoft.com/office/drawing/2014/main" id="{4E3E15AC-A7A7-BB80-6D46-532A737E1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4100" y="2114550"/>
            <a:ext cx="381000" cy="38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3CB5AE-75CC-44A0-84A2-939521E4F3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7092" y="1260140"/>
            <a:ext cx="55340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9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rPr lang="sr-Latn-RS" dirty="0"/>
              <a:t>Istorija</a:t>
            </a:r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40000"/>
            <a:ext cx="8208772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To je open source projekat prvobitno razvijen 2005 godine od strane Linusa Torvaldsa, koji je poznat kao kreator kernela LINUX operativnog sistema.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GIT je dizajniran kao set programa razvijenih u C programskom jeziku i nekoliko shell skripti, mada su kasnije i te skripte razvijene u C-u zbog brzine i portabilnosti, iako je dizajn ostao isti.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800" dirty="0"/>
              <a:t>Nastao je kao posljedica razvoja LINUX kernela, jer je LINUX zajednica do tada koristila DVCS BitKeeper(2002. – 2005.), koji nije bio open-source. 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BA" sz="1800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sz="1800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E753-A6E6-415D-90AD-1ED42121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256C700-5861-4284-9A65-B1BCBA3F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61616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2167</Words>
  <Application>Microsoft Office PowerPoint</Application>
  <PresentationFormat>On-screen Show (16:9)</PresentationFormat>
  <Paragraphs>328</Paragraphs>
  <Slides>79</Slides>
  <Notes>79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Arial</vt:lpstr>
      <vt:lpstr>Fira Sans Extra Condensed Medium</vt:lpstr>
      <vt:lpstr>Livvic</vt:lpstr>
      <vt:lpstr>Catamaran Light</vt:lpstr>
      <vt:lpstr>Engineering Project Proposal by Slidesgo</vt:lpstr>
      <vt:lpstr>RT-RK Ljetna škola</vt:lpstr>
      <vt:lpstr>O kreatoru kursa</vt:lpstr>
      <vt:lpstr>Agenda</vt:lpstr>
      <vt:lpstr>Uvod</vt:lpstr>
      <vt:lpstr>Šta je VCS?</vt:lpstr>
      <vt:lpstr>Šta je VCS?</vt:lpstr>
      <vt:lpstr>GIT – prednosti</vt:lpstr>
      <vt:lpstr>GIT – nedostaci</vt:lpstr>
      <vt:lpstr>Istorija</vt:lpstr>
      <vt:lpstr>Teorijske osnove</vt:lpstr>
      <vt:lpstr>Git Objekti: Blob, Tree, Commit, Tag </vt:lpstr>
      <vt:lpstr>Grananje </vt:lpstr>
      <vt:lpstr>Reference</vt:lpstr>
      <vt:lpstr>Repozitorijumi</vt:lpstr>
      <vt:lpstr>Struktura projekta </vt:lpstr>
      <vt:lpstr>Stanja fajlova</vt:lpstr>
      <vt:lpstr>.gitignore</vt:lpstr>
      <vt:lpstr>Osnovne komande</vt:lpstr>
      <vt:lpstr>Git config </vt:lpstr>
      <vt:lpstr>Git config </vt:lpstr>
      <vt:lpstr>Git init </vt:lpstr>
      <vt:lpstr>Git init </vt:lpstr>
      <vt:lpstr>Git init - https://github.com/ </vt:lpstr>
      <vt:lpstr>Git clone </vt:lpstr>
      <vt:lpstr>Git clone </vt:lpstr>
      <vt:lpstr>Git clone - https://github.com/  </vt:lpstr>
      <vt:lpstr>Git clone - https://github.com/  </vt:lpstr>
      <vt:lpstr>Git branch</vt:lpstr>
      <vt:lpstr>Git branch</vt:lpstr>
      <vt:lpstr>Git checkout</vt:lpstr>
      <vt:lpstr>Git checkout</vt:lpstr>
      <vt:lpstr>Git add</vt:lpstr>
      <vt:lpstr>Git add</vt:lpstr>
      <vt:lpstr>Git add</vt:lpstr>
      <vt:lpstr>Git diff</vt:lpstr>
      <vt:lpstr>Git diff</vt:lpstr>
      <vt:lpstr>Git status</vt:lpstr>
      <vt:lpstr>Git status</vt:lpstr>
      <vt:lpstr>Git commit</vt:lpstr>
      <vt:lpstr>Git commit</vt:lpstr>
      <vt:lpstr>Git commit</vt:lpstr>
      <vt:lpstr>Git push</vt:lpstr>
      <vt:lpstr>Git push</vt:lpstr>
      <vt:lpstr>Git fetch</vt:lpstr>
      <vt:lpstr>Git fetch</vt:lpstr>
      <vt:lpstr>Git merge</vt:lpstr>
      <vt:lpstr>Git merge – bez konflikta</vt:lpstr>
      <vt:lpstr>Git merge – sa konfliktom</vt:lpstr>
      <vt:lpstr>Git merge – sa konfliktom</vt:lpstr>
      <vt:lpstr>Git merge – sa konfliktom</vt:lpstr>
      <vt:lpstr>Git merge – sa konfliktom</vt:lpstr>
      <vt:lpstr>Git pull</vt:lpstr>
      <vt:lpstr>Git pull</vt:lpstr>
      <vt:lpstr>Git pull</vt:lpstr>
      <vt:lpstr>Git log</vt:lpstr>
      <vt:lpstr>Git log</vt:lpstr>
      <vt:lpstr>Napredne komande</vt:lpstr>
      <vt:lpstr>Git revert</vt:lpstr>
      <vt:lpstr>Git revert</vt:lpstr>
      <vt:lpstr>Git reset</vt:lpstr>
      <vt:lpstr>Git reset</vt:lpstr>
      <vt:lpstr>Git clean</vt:lpstr>
      <vt:lpstr>Git clean</vt:lpstr>
      <vt:lpstr>Git rebase</vt:lpstr>
      <vt:lpstr>Git rebase</vt:lpstr>
      <vt:lpstr>Git cherry-pick</vt:lpstr>
      <vt:lpstr>Git cherry-pick</vt:lpstr>
      <vt:lpstr>Git remote</vt:lpstr>
      <vt:lpstr>Git remote</vt:lpstr>
      <vt:lpstr>Git reflog</vt:lpstr>
      <vt:lpstr>Git reflog</vt:lpstr>
      <vt:lpstr>Git tag</vt:lpstr>
      <vt:lpstr>Git tag</vt:lpstr>
      <vt:lpstr>Git stash</vt:lpstr>
      <vt:lpstr>Git stash</vt:lpstr>
      <vt:lpstr>Pull Request</vt:lpstr>
      <vt:lpstr>Pull request</vt:lpstr>
      <vt:lpstr>HVALA NA PAŽNJI!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RT-RK Ljetna škola</dc:title>
  <dc:creator>Zvjezdan Spasić</dc:creator>
  <cp:lastModifiedBy>Srdjan Popic</cp:lastModifiedBy>
  <cp:revision>21</cp:revision>
  <dcterms:modified xsi:type="dcterms:W3CDTF">2024-07-08T08:42:26Z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5d3aa48-0d0b-4bb7-a5b1-636448221c96_Enabled">
    <vt:lpwstr>true</vt:lpwstr>
  </property>
  <property fmtid="{D5CDD505-2E9C-101B-9397-08002B2CF9AE}" pid="3" name="MSIP_Label_55d3aa48-0d0b-4bb7-a5b1-636448221c96_SetDate">
    <vt:lpwstr>2023-06-16T08:02:49Z</vt:lpwstr>
  </property>
  <property fmtid="{D5CDD505-2E9C-101B-9397-08002B2CF9AE}" pid="4" name="MSIP_Label_55d3aa48-0d0b-4bb7-a5b1-636448221c96_Method">
    <vt:lpwstr>Privileged</vt:lpwstr>
  </property>
  <property fmtid="{D5CDD505-2E9C-101B-9397-08002B2CF9AE}" pid="5" name="MSIP_Label_55d3aa48-0d0b-4bb7-a5b1-636448221c96_Name">
    <vt:lpwstr>TTTech-Auto-Public</vt:lpwstr>
  </property>
  <property fmtid="{D5CDD505-2E9C-101B-9397-08002B2CF9AE}" pid="6" name="MSIP_Label_55d3aa48-0d0b-4bb7-a5b1-636448221c96_SiteId">
    <vt:lpwstr>5638dc0c-ffa2-418f-8078-70f739ff781f</vt:lpwstr>
  </property>
  <property fmtid="{D5CDD505-2E9C-101B-9397-08002B2CF9AE}" pid="7" name="MSIP_Label_55d3aa48-0d0b-4bb7-a5b1-636448221c96_ActionId">
    <vt:lpwstr>f2cb8b6a-02d8-47ea-81e7-502b9a2e343c</vt:lpwstr>
  </property>
  <property fmtid="{D5CDD505-2E9C-101B-9397-08002B2CF9AE}" pid="8" name="MSIP_Label_55d3aa48-0d0b-4bb7-a5b1-636448221c96_ContentBits">
    <vt:lpwstr>0</vt:lpwstr>
  </property>
</Properties>
</file>